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24"/>
  </p:notesMasterIdLst>
  <p:sldIdLst>
    <p:sldId id="256" r:id="rId2"/>
    <p:sldId id="257" r:id="rId3"/>
    <p:sldId id="300" r:id="rId4"/>
    <p:sldId id="323" r:id="rId5"/>
    <p:sldId id="350" r:id="rId6"/>
    <p:sldId id="301" r:id="rId7"/>
    <p:sldId id="303" r:id="rId8"/>
    <p:sldId id="354" r:id="rId9"/>
    <p:sldId id="305" r:id="rId10"/>
    <p:sldId id="355" r:id="rId11"/>
    <p:sldId id="308" r:id="rId12"/>
    <p:sldId id="335" r:id="rId13"/>
    <p:sldId id="306" r:id="rId14"/>
    <p:sldId id="309" r:id="rId15"/>
    <p:sldId id="307" r:id="rId16"/>
    <p:sldId id="327" r:id="rId17"/>
    <p:sldId id="353" r:id="rId18"/>
    <p:sldId id="336" r:id="rId19"/>
    <p:sldId id="351" r:id="rId20"/>
    <p:sldId id="352" r:id="rId21"/>
    <p:sldId id="318" r:id="rId22"/>
    <p:sldId id="29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CC3300"/>
    <a:srgbClr val="4D46D2"/>
    <a:srgbClr val="171452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BE914A-CBF2-4A3E-80C0-C6EBB0C45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55655"/>
            <a:ext cx="7772400" cy="182976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The </a:t>
            </a:r>
            <a:r>
              <a:rPr lang="en-US" sz="3600" dirty="0" err="1" smtClean="0"/>
              <a:t>DocSys</a:t>
            </a:r>
            <a:r>
              <a:rPr lang="en-US" sz="3600" dirty="0" smtClean="0"/>
              <a:t> project: </a:t>
            </a:r>
            <a:r>
              <a:rPr lang="ro-RO" sz="3600" dirty="0" smtClean="0"/>
              <a:t/>
            </a:r>
            <a:br>
              <a:rPr lang="ro-RO" sz="3600" dirty="0" smtClean="0"/>
            </a:br>
            <a:r>
              <a:rPr lang="en-US" sz="3600" i="1" dirty="0" smtClean="0"/>
              <a:t>Modeling Document Circulation Workflows at the University of Craiova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4075" y="3063870"/>
            <a:ext cx="6156325" cy="1870075"/>
          </a:xfrm>
        </p:spPr>
        <p:txBody>
          <a:bodyPr/>
          <a:lstStyle/>
          <a:p>
            <a:pPr algn="ctr" eaLnBrk="1" hangingPunct="1">
              <a:spcAft>
                <a:spcPts val="7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latin typeface="Garamond" pitchFamily="16" charset="0"/>
                <a:cs typeface="Arial Unicode MS" pitchFamily="32" charset="0"/>
              </a:rPr>
              <a:t>Amelia </a:t>
            </a:r>
            <a:r>
              <a:rPr lang="en-US" sz="2400" dirty="0" err="1" smtClean="0">
                <a:latin typeface="Garamond" pitchFamily="16" charset="0"/>
                <a:cs typeface="Arial Unicode MS" pitchFamily="32" charset="0"/>
              </a:rPr>
              <a:t>Bădică</a:t>
            </a:r>
            <a:r>
              <a:rPr lang="en-US" sz="2400" dirty="0" smtClean="0">
                <a:latin typeface="Garamond" pitchFamily="16" charset="0"/>
                <a:cs typeface="Arial Unicode MS" pitchFamily="32" charset="0"/>
              </a:rPr>
              <a:t>, Carmen </a:t>
            </a:r>
            <a:r>
              <a:rPr lang="en-US" sz="2400" dirty="0" err="1" smtClean="0">
                <a:latin typeface="Garamond" pitchFamily="16" charset="0"/>
                <a:cs typeface="Arial Unicode MS" pitchFamily="32" charset="0"/>
              </a:rPr>
              <a:t>Radu</a:t>
            </a:r>
            <a:r>
              <a:rPr lang="en-US" sz="2400" dirty="0" smtClean="0">
                <a:latin typeface="Garamond" pitchFamily="16" charset="0"/>
                <a:cs typeface="Arial Unicode MS" pitchFamily="32" charset="0"/>
              </a:rPr>
              <a:t>, </a:t>
            </a:r>
            <a:r>
              <a:rPr lang="en-US" sz="2400" dirty="0" err="1" smtClean="0">
                <a:latin typeface="Garamond" pitchFamily="16" charset="0"/>
                <a:cs typeface="Arial Unicode MS" pitchFamily="32" charset="0"/>
              </a:rPr>
              <a:t>Costel</a:t>
            </a:r>
            <a:r>
              <a:rPr lang="en-US" sz="2400" dirty="0" smtClean="0">
                <a:latin typeface="Garamond" pitchFamily="16" charset="0"/>
                <a:cs typeface="Arial Unicode MS" pitchFamily="32" charset="0"/>
              </a:rPr>
              <a:t> </a:t>
            </a:r>
            <a:r>
              <a:rPr lang="en-US" sz="2400" dirty="0" err="1" smtClean="0">
                <a:latin typeface="Garamond" pitchFamily="16" charset="0"/>
                <a:cs typeface="Arial Unicode MS" pitchFamily="32" charset="0"/>
              </a:rPr>
              <a:t>Ionascu</a:t>
            </a:r>
            <a:endParaRPr lang="en-US" sz="2400" dirty="0" smtClean="0">
              <a:latin typeface="Garamond" pitchFamily="16" charset="0"/>
              <a:cs typeface="Arial Unicode MS" pitchFamily="32" charset="0"/>
            </a:endParaRPr>
          </a:p>
          <a:p>
            <a:pPr algn="ctr" eaLnBrk="1" hangingPunct="1">
              <a:spcBef>
                <a:spcPts val="400"/>
              </a:spcBef>
              <a:spcAft>
                <a:spcPts val="4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baseline="30000" dirty="0" smtClean="0">
              <a:latin typeface="Garamond" pitchFamily="16" charset="0"/>
              <a:cs typeface="Arial Unicode MS" pitchFamily="32" charset="0"/>
            </a:endParaRPr>
          </a:p>
          <a:p>
            <a:pPr algn="ctr" eaLnBrk="1" hangingPunct="1">
              <a:spcBef>
                <a:spcPts val="150"/>
              </a:spcBef>
              <a:spcAft>
                <a:spcPts val="15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i="1" dirty="0" smtClean="0">
                <a:latin typeface="Garamond" pitchFamily="16" charset="0"/>
                <a:cs typeface="Arial Unicode MS" pitchFamily="32" charset="0"/>
              </a:rPr>
              <a:t>Department of Statistics and Business Informatics</a:t>
            </a:r>
          </a:p>
          <a:p>
            <a:pPr algn="ctr" eaLnBrk="1" hangingPunct="1">
              <a:spcBef>
                <a:spcPts val="150"/>
              </a:spcBef>
              <a:spcAft>
                <a:spcPts val="15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latin typeface="Garamond" pitchFamily="16" charset="0"/>
                <a:cs typeface="Arial Unicode MS" pitchFamily="32" charset="0"/>
              </a:rPr>
              <a:t> </a:t>
            </a:r>
            <a:r>
              <a:rPr lang="en-US" sz="2400" dirty="0" smtClean="0">
                <a:latin typeface="Garamond" pitchFamily="16" charset="0"/>
                <a:cs typeface="Arial" charset="0"/>
              </a:rPr>
              <a:t>University of Craiova, Romania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 dirty="0"/>
          </a:p>
        </p:txBody>
      </p:sp>
      <p:sp>
        <p:nvSpPr>
          <p:cNvPr id="3078" name="AutoShape 13" descr="Inline image 1"/>
          <p:cNvSpPr>
            <a:spLocks noChangeAspect="1" noChangeArrowheads="1"/>
          </p:cNvSpPr>
          <p:nvPr/>
        </p:nvSpPr>
        <p:spPr bwMode="auto">
          <a:xfrm>
            <a:off x="2409825" y="2738438"/>
            <a:ext cx="43243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o-RO"/>
          </a:p>
        </p:txBody>
      </p:sp>
      <p:sp>
        <p:nvSpPr>
          <p:cNvPr id="3079" name="AutoShape 15" descr="Inline image 1"/>
          <p:cNvSpPr>
            <a:spLocks noChangeAspect="1" noChangeArrowheads="1"/>
          </p:cNvSpPr>
          <p:nvPr/>
        </p:nvSpPr>
        <p:spPr bwMode="auto">
          <a:xfrm>
            <a:off x="2409825" y="2738438"/>
            <a:ext cx="43243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o-RO"/>
          </a:p>
        </p:txBody>
      </p:sp>
      <p:pic>
        <p:nvPicPr>
          <p:cNvPr id="308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3357578"/>
            <a:ext cx="2009775" cy="120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97416"/>
            <a:ext cx="3603618" cy="140987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o-RO" dirty="0" smtClean="0">
                <a:latin typeface="Garamond" pitchFamily="16" charset="0"/>
              </a:rPr>
              <a:t>Notation and example</a:t>
            </a:r>
            <a:endParaRPr lang="ro-RO" dirty="0" smtClean="0">
              <a:latin typeface="Garamond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91"/>
            <a:ext cx="8229600" cy="949338"/>
          </a:xfrm>
        </p:spPr>
        <p:txBody>
          <a:bodyPr/>
          <a:lstStyle/>
          <a:p>
            <a:pPr eaLnBrk="1" hangingPunct="1"/>
            <a:r>
              <a:rPr lang="ro-RO" sz="4000" dirty="0" smtClean="0"/>
              <a:t>Role Activity Diagrams</a:t>
            </a:r>
            <a:endParaRPr lang="en-US" sz="4000" dirty="0" smtClean="0"/>
          </a:p>
        </p:txBody>
      </p:sp>
      <p:pic>
        <p:nvPicPr>
          <p:cNvPr id="7" name="Picture 6" descr="fig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05" y="2041506"/>
            <a:ext cx="3418834" cy="1935189"/>
          </a:xfrm>
          <a:prstGeom prst="rect">
            <a:avLst/>
          </a:prstGeom>
        </p:spPr>
      </p:pic>
      <p:pic>
        <p:nvPicPr>
          <p:cNvPr id="9" name="Picture 8" descr="fig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4565" y="1165194"/>
            <a:ext cx="3352800" cy="504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222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err="1" smtClean="0"/>
              <a:t>DocSys</a:t>
            </a:r>
            <a:r>
              <a:rPr lang="en-US" sz="4000" dirty="0" smtClean="0"/>
              <a:t> Conceptual Framework</a:t>
            </a:r>
          </a:p>
        </p:txBody>
      </p:sp>
      <p:pic>
        <p:nvPicPr>
          <p:cNvPr id="12293" name="Picture 6" descr="cf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3100" y="909638"/>
            <a:ext cx="5029200" cy="518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804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RAD Conceptual Model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i="1" dirty="0" smtClean="0">
                <a:latin typeface="Garamond" pitchFamily="16" charset="0"/>
              </a:rPr>
              <a:t>RAD</a:t>
            </a:r>
            <a:r>
              <a:rPr lang="en-US" dirty="0" smtClean="0">
                <a:latin typeface="Garamond" pitchFamily="16" charset="0"/>
              </a:rPr>
              <a:t> </a:t>
            </a:r>
            <a:r>
              <a:rPr lang="ro-RO" dirty="0" smtClean="0">
                <a:latin typeface="Garamond" pitchFamily="16" charset="0"/>
              </a:rPr>
              <a:t> –</a:t>
            </a:r>
            <a:r>
              <a:rPr lang="en-US" dirty="0" smtClean="0">
                <a:latin typeface="Garamond" pitchFamily="16" charset="0"/>
              </a:rPr>
              <a:t> </a:t>
            </a:r>
            <a:r>
              <a:rPr lang="en-US" dirty="0" smtClean="0">
                <a:latin typeface="Garamond" pitchFamily="16" charset="0"/>
              </a:rPr>
              <a:t>a container of roles</a:t>
            </a:r>
            <a:r>
              <a:rPr lang="en-US" dirty="0" smtClean="0">
                <a:latin typeface="Garamond" pitchFamily="16" charset="0"/>
              </a:rPr>
              <a:t>.</a:t>
            </a:r>
            <a:endParaRPr lang="ro-RO" dirty="0" smtClean="0">
              <a:latin typeface="Garamond" pitchFamily="16" charset="0"/>
            </a:endParaRPr>
          </a:p>
          <a:p>
            <a:pPr>
              <a:lnSpc>
                <a:spcPct val="90000"/>
              </a:lnSpc>
            </a:pPr>
            <a:r>
              <a:rPr lang="ro-RO" i="1" dirty="0" smtClean="0">
                <a:latin typeface="Garamond" pitchFamily="16" charset="0"/>
              </a:rPr>
              <a:t>Role</a:t>
            </a:r>
            <a:r>
              <a:rPr lang="ro-RO" dirty="0" smtClean="0">
                <a:latin typeface="Garamond" pitchFamily="16" charset="0"/>
              </a:rPr>
              <a:t> – </a:t>
            </a:r>
            <a:r>
              <a:rPr lang="en-US" dirty="0" smtClean="0">
                <a:latin typeface="Garamond" pitchFamily="16" charset="0"/>
              </a:rPr>
              <a:t>groups </a:t>
            </a:r>
            <a:r>
              <a:rPr lang="en-US" dirty="0" smtClean="0">
                <a:latin typeface="Garamond" pitchFamily="16" charset="0"/>
              </a:rPr>
              <a:t>together activities into units of </a:t>
            </a:r>
            <a:r>
              <a:rPr lang="en-US" dirty="0" smtClean="0">
                <a:latin typeface="Garamond" pitchFamily="16" charset="0"/>
              </a:rPr>
              <a:t>responsibility.</a:t>
            </a:r>
            <a:r>
              <a:rPr lang="ro-RO" dirty="0" smtClean="0">
                <a:latin typeface="Garamond" pitchFamily="16" charset="0"/>
              </a:rPr>
              <a:t> A</a:t>
            </a:r>
            <a:r>
              <a:rPr lang="en-US" dirty="0" smtClean="0">
                <a:latin typeface="Garamond" pitchFamily="16" charset="0"/>
              </a:rPr>
              <a:t> </a:t>
            </a:r>
            <a:r>
              <a:rPr lang="en-US" i="1" dirty="0" smtClean="0">
                <a:latin typeface="Garamond" pitchFamily="16" charset="0"/>
              </a:rPr>
              <a:t>Role</a:t>
            </a:r>
            <a:r>
              <a:rPr lang="en-US" dirty="0" smtClean="0">
                <a:latin typeface="Garamond" pitchFamily="16" charset="0"/>
              </a:rPr>
              <a:t> </a:t>
            </a:r>
            <a:r>
              <a:rPr lang="ro-RO" dirty="0" smtClean="0">
                <a:latin typeface="Garamond" pitchFamily="16" charset="0"/>
              </a:rPr>
              <a:t>is</a:t>
            </a:r>
            <a:r>
              <a:rPr lang="en-US" dirty="0" smtClean="0">
                <a:latin typeface="Garamond" pitchFamily="16" charset="0"/>
              </a:rPr>
              <a:t> de</a:t>
            </a:r>
            <a:r>
              <a:rPr lang="ro-RO" dirty="0" smtClean="0">
                <a:latin typeface="Garamond" pitchFamily="16" charset="0"/>
              </a:rPr>
              <a:t>fined</a:t>
            </a:r>
            <a:r>
              <a:rPr lang="en-US" dirty="0" smtClean="0">
                <a:latin typeface="Garamond" pitchFamily="16" charset="0"/>
              </a:rPr>
              <a:t> as</a:t>
            </a:r>
            <a:r>
              <a:rPr lang="ro-RO" dirty="0" smtClean="0">
                <a:latin typeface="Garamond" pitchFamily="16" charset="0"/>
              </a:rPr>
              <a:t> </a:t>
            </a:r>
            <a:r>
              <a:rPr lang="en-US" dirty="0" smtClean="0">
                <a:latin typeface="Garamond" pitchFamily="16" charset="0"/>
              </a:rPr>
              <a:t>a </a:t>
            </a:r>
            <a:r>
              <a:rPr lang="en-US" dirty="0" smtClean="0">
                <a:latin typeface="Garamond" pitchFamily="16" charset="0"/>
              </a:rPr>
              <a:t>directed bipartite graph with arcs connecting </a:t>
            </a:r>
            <a:r>
              <a:rPr lang="en-US" dirty="0" smtClean="0">
                <a:latin typeface="Garamond" pitchFamily="16" charset="0"/>
              </a:rPr>
              <a:t>state</a:t>
            </a:r>
            <a:r>
              <a:rPr lang="ro-RO" dirty="0" smtClean="0">
                <a:latin typeface="Garamond" pitchFamily="16" charset="0"/>
              </a:rPr>
              <a:t> </a:t>
            </a:r>
            <a:r>
              <a:rPr lang="en-US" dirty="0" smtClean="0">
                <a:latin typeface="Garamond" pitchFamily="16" charset="0"/>
              </a:rPr>
              <a:t>nodes </a:t>
            </a:r>
            <a:r>
              <a:rPr lang="en-US" dirty="0" smtClean="0">
                <a:latin typeface="Garamond" pitchFamily="16" charset="0"/>
              </a:rPr>
              <a:t>with action nodes (activity nodes, case </a:t>
            </a:r>
            <a:r>
              <a:rPr lang="en-US" dirty="0" smtClean="0">
                <a:latin typeface="Garamond" pitchFamily="16" charset="0"/>
              </a:rPr>
              <a:t>r</a:t>
            </a:r>
            <a:r>
              <a:rPr lang="ro-RO" dirty="0" smtClean="0">
                <a:latin typeface="Garamond" pitchFamily="16" charset="0"/>
              </a:rPr>
              <a:t>efinement</a:t>
            </a:r>
            <a:r>
              <a:rPr lang="en-US" dirty="0" smtClean="0">
                <a:latin typeface="Garamond" pitchFamily="16" charset="0"/>
              </a:rPr>
              <a:t> </a:t>
            </a:r>
            <a:r>
              <a:rPr lang="en-US" dirty="0" smtClean="0">
                <a:latin typeface="Garamond" pitchFamily="16" charset="0"/>
              </a:rPr>
              <a:t>nodes, and part </a:t>
            </a:r>
            <a:r>
              <a:rPr lang="en-US" dirty="0" smtClean="0">
                <a:latin typeface="Garamond" pitchFamily="16" charset="0"/>
              </a:rPr>
              <a:t>re</a:t>
            </a:r>
            <a:r>
              <a:rPr lang="ro-RO" dirty="0" smtClean="0">
                <a:latin typeface="Garamond" pitchFamily="16" charset="0"/>
              </a:rPr>
              <a:t>finement</a:t>
            </a:r>
            <a:r>
              <a:rPr lang="en-US" dirty="0" smtClean="0">
                <a:latin typeface="Garamond" pitchFamily="16" charset="0"/>
              </a:rPr>
              <a:t> </a:t>
            </a:r>
            <a:r>
              <a:rPr lang="en-US" dirty="0" smtClean="0">
                <a:latin typeface="Garamond" pitchFamily="16" charset="0"/>
              </a:rPr>
              <a:t>nodes)</a:t>
            </a:r>
            <a:endParaRPr lang="ro-RO" dirty="0" smtClean="0">
              <a:latin typeface="Garamond" pitchFamily="16" charset="0"/>
            </a:endParaRPr>
          </a:p>
          <a:p>
            <a:pPr>
              <a:lnSpc>
                <a:spcPct val="90000"/>
              </a:lnSpc>
            </a:pPr>
            <a:r>
              <a:rPr lang="en-US" i="1" dirty="0" err="1" smtClean="0">
                <a:latin typeface="Garamond" pitchFamily="16" charset="0"/>
              </a:rPr>
              <a:t>RADNode</a:t>
            </a:r>
            <a:r>
              <a:rPr lang="en-US" dirty="0" smtClean="0">
                <a:latin typeface="Garamond" pitchFamily="16" charset="0"/>
              </a:rPr>
              <a:t> </a:t>
            </a:r>
            <a:r>
              <a:rPr lang="ro-RO" dirty="0" smtClean="0">
                <a:latin typeface="Garamond" pitchFamily="16" charset="0"/>
              </a:rPr>
              <a:t>–</a:t>
            </a:r>
            <a:r>
              <a:rPr lang="en-US" dirty="0" smtClean="0">
                <a:latin typeface="Garamond" pitchFamily="16" charset="0"/>
              </a:rPr>
              <a:t> </a:t>
            </a:r>
            <a:r>
              <a:rPr lang="ro-RO" dirty="0" smtClean="0">
                <a:latin typeface="Garamond" pitchFamily="16" charset="0"/>
              </a:rPr>
              <a:t>represents</a:t>
            </a:r>
            <a:r>
              <a:rPr lang="en-US" dirty="0" smtClean="0">
                <a:latin typeface="Garamond" pitchFamily="16" charset="0"/>
              </a:rPr>
              <a:t> </a:t>
            </a:r>
            <a:r>
              <a:rPr lang="en-US" dirty="0" smtClean="0">
                <a:latin typeface="Garamond" pitchFamily="16" charset="0"/>
              </a:rPr>
              <a:t>a node of the directed graph </a:t>
            </a:r>
            <a:r>
              <a:rPr lang="en-US" dirty="0" smtClean="0">
                <a:latin typeface="Garamond" pitchFamily="16" charset="0"/>
              </a:rPr>
              <a:t>that</a:t>
            </a:r>
            <a:r>
              <a:rPr lang="ro-RO" dirty="0" smtClean="0">
                <a:latin typeface="Garamond" pitchFamily="16" charset="0"/>
              </a:rPr>
              <a:t> </a:t>
            </a:r>
            <a:r>
              <a:rPr lang="en-US" dirty="0" smtClean="0">
                <a:latin typeface="Garamond" pitchFamily="16" charset="0"/>
              </a:rPr>
              <a:t>de</a:t>
            </a:r>
            <a:r>
              <a:rPr lang="ro-RO" dirty="0" smtClean="0">
                <a:latin typeface="Garamond" pitchFamily="16" charset="0"/>
              </a:rPr>
              <a:t>fines</a:t>
            </a:r>
            <a:r>
              <a:rPr lang="en-US" dirty="0" smtClean="0">
                <a:latin typeface="Garamond" pitchFamily="16" charset="0"/>
              </a:rPr>
              <a:t> </a:t>
            </a:r>
            <a:r>
              <a:rPr lang="en-US" dirty="0" smtClean="0">
                <a:latin typeface="Garamond" pitchFamily="16" charset="0"/>
              </a:rPr>
              <a:t>a given </a:t>
            </a:r>
            <a:r>
              <a:rPr lang="en-US" i="1" dirty="0" smtClean="0">
                <a:latin typeface="Garamond" pitchFamily="16" charset="0"/>
              </a:rPr>
              <a:t>Role</a:t>
            </a:r>
            <a:r>
              <a:rPr lang="en-US" dirty="0" smtClean="0">
                <a:latin typeface="Garamond" pitchFamily="16" charset="0"/>
              </a:rPr>
              <a:t>.</a:t>
            </a:r>
            <a:endParaRPr lang="ro-RO" dirty="0" smtClean="0">
              <a:latin typeface="Garamond" pitchFamily="16" charset="0"/>
            </a:endParaRPr>
          </a:p>
          <a:p>
            <a:pPr>
              <a:lnSpc>
                <a:spcPct val="90000"/>
              </a:lnSpc>
            </a:pPr>
            <a:r>
              <a:rPr lang="en-US" i="1" dirty="0" smtClean="0">
                <a:latin typeface="Garamond" pitchFamily="16" charset="0"/>
              </a:rPr>
              <a:t>State</a:t>
            </a:r>
            <a:r>
              <a:rPr lang="en-US" dirty="0" smtClean="0">
                <a:latin typeface="Garamond" pitchFamily="16" charset="0"/>
              </a:rPr>
              <a:t>, </a:t>
            </a:r>
            <a:r>
              <a:rPr lang="en-US" i="1" dirty="0" smtClean="0">
                <a:latin typeface="Garamond" pitchFamily="16" charset="0"/>
              </a:rPr>
              <a:t>Activity</a:t>
            </a:r>
            <a:r>
              <a:rPr lang="en-US" dirty="0" smtClean="0">
                <a:latin typeface="Garamond" pitchFamily="16" charset="0"/>
              </a:rPr>
              <a:t>, </a:t>
            </a:r>
            <a:r>
              <a:rPr lang="en-US" i="1" dirty="0" err="1" smtClean="0">
                <a:latin typeface="Garamond" pitchFamily="16" charset="0"/>
              </a:rPr>
              <a:t>CaseR</a:t>
            </a:r>
            <a:r>
              <a:rPr lang="ro-RO" i="1" dirty="0" smtClean="0">
                <a:latin typeface="Garamond" pitchFamily="16" charset="0"/>
              </a:rPr>
              <a:t>efi</a:t>
            </a:r>
            <a:r>
              <a:rPr lang="en-US" i="1" dirty="0" err="1" smtClean="0">
                <a:latin typeface="Garamond" pitchFamily="16" charset="0"/>
              </a:rPr>
              <a:t>nement</a:t>
            </a:r>
            <a:r>
              <a:rPr lang="en-US" dirty="0" smtClean="0">
                <a:latin typeface="Garamond" pitchFamily="16" charset="0"/>
              </a:rPr>
              <a:t>, </a:t>
            </a:r>
            <a:r>
              <a:rPr lang="en-US" i="1" dirty="0" err="1" smtClean="0">
                <a:latin typeface="Garamond" pitchFamily="16" charset="0"/>
              </a:rPr>
              <a:t>PartRe</a:t>
            </a:r>
            <a:r>
              <a:rPr lang="ro-RO" i="1" dirty="0" smtClean="0">
                <a:latin typeface="Garamond" pitchFamily="16" charset="0"/>
              </a:rPr>
              <a:t>fi</a:t>
            </a:r>
            <a:r>
              <a:rPr lang="en-US" i="1" dirty="0" err="1" smtClean="0">
                <a:latin typeface="Garamond" pitchFamily="16" charset="0"/>
              </a:rPr>
              <a:t>nement</a:t>
            </a:r>
            <a:r>
              <a:rPr lang="en-US" dirty="0" smtClean="0">
                <a:latin typeface="Garamond" pitchFamily="16" charset="0"/>
              </a:rPr>
              <a:t>, </a:t>
            </a:r>
            <a:r>
              <a:rPr lang="en-US" i="1" dirty="0" smtClean="0">
                <a:latin typeface="Garamond" pitchFamily="16" charset="0"/>
              </a:rPr>
              <a:t>Interaction</a:t>
            </a:r>
            <a:r>
              <a:rPr lang="en-US" dirty="0" smtClean="0">
                <a:latin typeface="Garamond" pitchFamily="16" charset="0"/>
              </a:rPr>
              <a:t>. They </a:t>
            </a:r>
            <a:r>
              <a:rPr lang="en-US" dirty="0" smtClean="0">
                <a:latin typeface="Garamond" pitchFamily="16" charset="0"/>
              </a:rPr>
              <a:t>de</a:t>
            </a:r>
            <a:r>
              <a:rPr lang="ro-RO" dirty="0" smtClean="0">
                <a:latin typeface="Garamond" pitchFamily="16" charset="0"/>
              </a:rPr>
              <a:t>fi</a:t>
            </a:r>
            <a:r>
              <a:rPr lang="en-US" dirty="0" smtClean="0">
                <a:latin typeface="Garamond" pitchFamily="16" charset="0"/>
              </a:rPr>
              <a:t>ne </a:t>
            </a:r>
            <a:r>
              <a:rPr lang="en-US" dirty="0" smtClean="0">
                <a:latin typeface="Garamond" pitchFamily="16" charset="0"/>
              </a:rPr>
              <a:t>each type of node of the </a:t>
            </a:r>
            <a:r>
              <a:rPr lang="en-US" dirty="0" smtClean="0">
                <a:latin typeface="Garamond" pitchFamily="16" charset="0"/>
              </a:rPr>
              <a:t>directed</a:t>
            </a:r>
            <a:r>
              <a:rPr lang="ro-RO" dirty="0" smtClean="0">
                <a:latin typeface="Garamond" pitchFamily="16" charset="0"/>
              </a:rPr>
              <a:t> </a:t>
            </a:r>
            <a:r>
              <a:rPr lang="en-US" dirty="0" smtClean="0">
                <a:latin typeface="Garamond" pitchFamily="16" charset="0"/>
              </a:rPr>
              <a:t>graph </a:t>
            </a:r>
            <a:r>
              <a:rPr lang="en-US" dirty="0" smtClean="0">
                <a:latin typeface="Garamond" pitchFamily="16" charset="0"/>
              </a:rPr>
              <a:t>that represents a role.</a:t>
            </a:r>
            <a:endParaRPr lang="ro-RO" dirty="0" smtClean="0">
              <a:latin typeface="Garamond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804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RAD Actors and Resources</a:t>
            </a:r>
          </a:p>
        </p:txBody>
      </p:sp>
      <p:pic>
        <p:nvPicPr>
          <p:cNvPr id="14341" name="Picture 7" descr="R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7263" y="1384300"/>
            <a:ext cx="7251700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05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400" dirty="0" smtClean="0"/>
              <a:t>Capturing Process Models Using FOL</a:t>
            </a:r>
          </a:p>
        </p:txBody>
      </p:sp>
      <p:sp>
        <p:nvSpPr>
          <p:cNvPr id="15365" name="AutoShape 8" descr="Click for larger cover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o-RO"/>
          </a:p>
        </p:txBody>
      </p:sp>
      <p:sp>
        <p:nvSpPr>
          <p:cNvPr id="15366" name="AutoShape 10" descr="Click for larger cover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o-RO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092168"/>
            <a:ext cx="8350250" cy="503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/>
            </a:pPr>
            <a:r>
              <a:rPr lang="en-US" sz="2800" i="1" kern="0" dirty="0" err="1">
                <a:latin typeface="Garamond" pitchFamily="16" charset="0"/>
              </a:rPr>
              <a:t>metaclass</a:t>
            </a:r>
            <a:r>
              <a:rPr lang="en-US" sz="2800" kern="0" dirty="0">
                <a:latin typeface="Garamond" pitchFamily="16" charset="0"/>
              </a:rPr>
              <a:t>(</a:t>
            </a:r>
            <a:r>
              <a:rPr lang="en-US" sz="2800" i="1" kern="0" dirty="0" err="1">
                <a:latin typeface="Garamond" pitchFamily="16" charset="0"/>
              </a:rPr>
              <a:t>ClassName</a:t>
            </a:r>
            <a:r>
              <a:rPr lang="en-US" sz="2800" kern="0" dirty="0">
                <a:latin typeface="Garamond" pitchFamily="16" charset="0"/>
              </a:rPr>
              <a:t>)   </a:t>
            </a:r>
            <a:r>
              <a:rPr lang="en-US" sz="2800" i="1" kern="0" dirty="0" err="1">
                <a:latin typeface="Garamond" pitchFamily="16" charset="0"/>
              </a:rPr>
              <a:t>ClassName</a:t>
            </a:r>
            <a:r>
              <a:rPr lang="en-US" sz="2800" kern="0" dirty="0">
                <a:latin typeface="Garamond" pitchFamily="16" charset="0"/>
              </a:rPr>
              <a:t> is the name</a:t>
            </a:r>
            <a:r>
              <a:rPr lang="ro-RO" sz="2800" kern="0" dirty="0">
                <a:latin typeface="Garamond" pitchFamily="16" charset="0"/>
              </a:rPr>
              <a:t> </a:t>
            </a:r>
            <a:r>
              <a:rPr lang="en-US" sz="2800" kern="0" dirty="0">
                <a:latin typeface="Garamond" pitchFamily="16" charset="0"/>
              </a:rPr>
              <a:t>of a class (in fact a </a:t>
            </a:r>
            <a:r>
              <a:rPr lang="en-US" sz="2800" kern="0" dirty="0" err="1">
                <a:latin typeface="Garamond" pitchFamily="16" charset="0"/>
              </a:rPr>
              <a:t>metaclass</a:t>
            </a:r>
            <a:r>
              <a:rPr lang="en-US" sz="2800" kern="0" dirty="0">
                <a:latin typeface="Garamond" pitchFamily="16" charset="0"/>
              </a:rPr>
              <a:t>) from our conceptual</a:t>
            </a:r>
            <a:r>
              <a:rPr lang="ro-RO" sz="2800" kern="0" dirty="0">
                <a:latin typeface="Garamond" pitchFamily="16" charset="0"/>
              </a:rPr>
              <a:t> </a:t>
            </a:r>
            <a:r>
              <a:rPr lang="en-US" sz="2800" kern="0" dirty="0">
                <a:latin typeface="Garamond" pitchFamily="16" charset="0"/>
              </a:rPr>
              <a:t>framework.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/>
            </a:pPr>
            <a:r>
              <a:rPr lang="en-US" sz="2800" i="1" kern="0" dirty="0" err="1">
                <a:latin typeface="Garamond" pitchFamily="16" charset="0"/>
              </a:rPr>
              <a:t>superclass</a:t>
            </a:r>
            <a:r>
              <a:rPr lang="en-US" sz="2800" kern="0" dirty="0">
                <a:latin typeface="Garamond" pitchFamily="16" charset="0"/>
              </a:rPr>
              <a:t>(</a:t>
            </a:r>
            <a:r>
              <a:rPr lang="en-US" sz="2800" i="1" kern="0" dirty="0" err="1">
                <a:latin typeface="Garamond" pitchFamily="16" charset="0"/>
              </a:rPr>
              <a:t>SuperClass</a:t>
            </a:r>
            <a:r>
              <a:rPr lang="ro-RO" sz="2800" kern="0" dirty="0">
                <a:latin typeface="Garamond" pitchFamily="16" charset="0"/>
              </a:rPr>
              <a:t>,</a:t>
            </a:r>
            <a:r>
              <a:rPr lang="en-US" sz="2800" kern="0" dirty="0">
                <a:latin typeface="Garamond" pitchFamily="16" charset="0"/>
              </a:rPr>
              <a:t> </a:t>
            </a:r>
            <a:r>
              <a:rPr lang="en-US" sz="2800" i="1" kern="0" dirty="0" err="1">
                <a:latin typeface="Garamond" pitchFamily="16" charset="0"/>
              </a:rPr>
              <a:t>SubClass</a:t>
            </a:r>
            <a:r>
              <a:rPr lang="en-US" sz="2800" kern="0" dirty="0">
                <a:latin typeface="Garamond" pitchFamily="16" charset="0"/>
              </a:rPr>
              <a:t>)   </a:t>
            </a:r>
            <a:r>
              <a:rPr lang="en-US" sz="2800" i="1" kern="0" dirty="0" err="1">
                <a:latin typeface="Garamond" pitchFamily="16" charset="0"/>
              </a:rPr>
              <a:t>SubClass</a:t>
            </a:r>
            <a:r>
              <a:rPr lang="en-US" sz="2800" kern="0" dirty="0">
                <a:latin typeface="Garamond" pitchFamily="16" charset="0"/>
              </a:rPr>
              <a:t> </a:t>
            </a:r>
            <a:r>
              <a:rPr lang="ro-RO" sz="2800" kern="0" dirty="0">
                <a:latin typeface="Garamond" pitchFamily="16" charset="0"/>
              </a:rPr>
              <a:t> </a:t>
            </a:r>
            <a:r>
              <a:rPr lang="en-US" sz="2800" kern="0" dirty="0">
                <a:latin typeface="Garamond" pitchFamily="16" charset="0"/>
              </a:rPr>
              <a:t>is a</a:t>
            </a:r>
            <a:r>
              <a:rPr lang="ro-RO" sz="2800" kern="0" dirty="0">
                <a:latin typeface="Garamond" pitchFamily="16" charset="0"/>
              </a:rPr>
              <a:t> </a:t>
            </a:r>
            <a:r>
              <a:rPr lang="en-US" sz="2800" kern="0" dirty="0">
                <a:latin typeface="Garamond" pitchFamily="16" charset="0"/>
              </a:rPr>
              <a:t>subclass of </a:t>
            </a:r>
            <a:r>
              <a:rPr lang="en-US" sz="2800" i="1" kern="0" dirty="0" err="1">
                <a:latin typeface="Garamond" pitchFamily="16" charset="0"/>
              </a:rPr>
              <a:t>SuperClass</a:t>
            </a:r>
            <a:r>
              <a:rPr lang="en-US" sz="2800" kern="0" dirty="0">
                <a:latin typeface="Garamond" pitchFamily="16" charset="0"/>
              </a:rPr>
              <a:t> </a:t>
            </a:r>
            <a:r>
              <a:rPr lang="ro-RO" sz="2800" kern="0" dirty="0">
                <a:latin typeface="Garamond" pitchFamily="16" charset="0"/>
              </a:rPr>
              <a:t> </a:t>
            </a:r>
            <a:r>
              <a:rPr lang="en-US" sz="2800" kern="0" dirty="0">
                <a:latin typeface="Garamond" pitchFamily="16" charset="0"/>
              </a:rPr>
              <a:t>in our conceptual framework.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/>
            </a:pPr>
            <a:r>
              <a:rPr lang="en-US" sz="2800" i="1" kern="0" dirty="0">
                <a:latin typeface="Garamond" pitchFamily="16" charset="0"/>
              </a:rPr>
              <a:t>class</a:t>
            </a:r>
            <a:r>
              <a:rPr lang="en-US" sz="2800" kern="0" dirty="0">
                <a:latin typeface="Garamond" pitchFamily="16" charset="0"/>
              </a:rPr>
              <a:t>(</a:t>
            </a:r>
            <a:r>
              <a:rPr lang="en-US" sz="2800" i="1" kern="0" dirty="0" err="1">
                <a:latin typeface="Garamond" pitchFamily="16" charset="0"/>
              </a:rPr>
              <a:t>MetaClass</a:t>
            </a:r>
            <a:r>
              <a:rPr lang="ro-RO" sz="2800" kern="0" dirty="0">
                <a:latin typeface="Garamond" pitchFamily="16" charset="0"/>
              </a:rPr>
              <a:t>, </a:t>
            </a:r>
            <a:r>
              <a:rPr lang="en-US" sz="2800" i="1" kern="0" dirty="0">
                <a:latin typeface="Garamond" pitchFamily="16" charset="0"/>
              </a:rPr>
              <a:t>Class</a:t>
            </a:r>
            <a:r>
              <a:rPr lang="en-US" sz="2800" kern="0" dirty="0">
                <a:latin typeface="Garamond" pitchFamily="16" charset="0"/>
              </a:rPr>
              <a:t>)   </a:t>
            </a:r>
            <a:r>
              <a:rPr lang="en-US" sz="2800" i="1" kern="0" dirty="0">
                <a:latin typeface="Garamond" pitchFamily="16" charset="0"/>
              </a:rPr>
              <a:t>Class</a:t>
            </a:r>
            <a:r>
              <a:rPr lang="en-US" sz="2800" kern="0" dirty="0">
                <a:latin typeface="Garamond" pitchFamily="16" charset="0"/>
              </a:rPr>
              <a:t> is a class that represents an instance of </a:t>
            </a:r>
            <a:r>
              <a:rPr lang="en-US" sz="2800" i="1" kern="0" dirty="0" err="1">
                <a:latin typeface="Garamond" pitchFamily="16" charset="0"/>
              </a:rPr>
              <a:t>MetaClass</a:t>
            </a:r>
            <a:r>
              <a:rPr lang="en-US" sz="2800" kern="0" dirty="0">
                <a:latin typeface="Garamond" pitchFamily="16" charset="0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/>
            </a:pPr>
            <a:r>
              <a:rPr lang="en-US" sz="2800" i="1" kern="0" dirty="0">
                <a:latin typeface="Garamond" pitchFamily="16" charset="0"/>
              </a:rPr>
              <a:t>instance</a:t>
            </a:r>
            <a:r>
              <a:rPr lang="en-US" sz="2800" kern="0" dirty="0">
                <a:latin typeface="Garamond" pitchFamily="16" charset="0"/>
              </a:rPr>
              <a:t>(</a:t>
            </a:r>
            <a:r>
              <a:rPr lang="en-US" sz="2800" i="1" kern="0" dirty="0">
                <a:latin typeface="Garamond" pitchFamily="16" charset="0"/>
              </a:rPr>
              <a:t>Class</a:t>
            </a:r>
            <a:r>
              <a:rPr lang="ro-RO" sz="2800" kern="0" dirty="0">
                <a:latin typeface="Garamond" pitchFamily="16" charset="0"/>
              </a:rPr>
              <a:t>,</a:t>
            </a:r>
            <a:r>
              <a:rPr lang="en-US" sz="2800" kern="0" dirty="0">
                <a:latin typeface="Garamond" pitchFamily="16" charset="0"/>
              </a:rPr>
              <a:t> </a:t>
            </a:r>
            <a:r>
              <a:rPr lang="en-US" sz="2800" i="1" kern="0" dirty="0">
                <a:latin typeface="Garamond" pitchFamily="16" charset="0"/>
              </a:rPr>
              <a:t>Instance</a:t>
            </a:r>
            <a:r>
              <a:rPr lang="en-US" sz="2800" kern="0" dirty="0">
                <a:latin typeface="Garamond" pitchFamily="16" charset="0"/>
              </a:rPr>
              <a:t>)   </a:t>
            </a:r>
            <a:r>
              <a:rPr lang="en-US" sz="2800" i="1" kern="0" dirty="0">
                <a:latin typeface="Garamond" pitchFamily="16" charset="0"/>
              </a:rPr>
              <a:t>Instance</a:t>
            </a:r>
            <a:r>
              <a:rPr lang="en-US" sz="2800" kern="0" dirty="0">
                <a:latin typeface="Garamond" pitchFamily="16" charset="0"/>
              </a:rPr>
              <a:t> is an instance</a:t>
            </a:r>
            <a:r>
              <a:rPr lang="ro-RO" sz="2800" kern="0" dirty="0">
                <a:latin typeface="Garamond" pitchFamily="16" charset="0"/>
              </a:rPr>
              <a:t> </a:t>
            </a:r>
            <a:r>
              <a:rPr lang="en-US" sz="2800" kern="0" dirty="0">
                <a:latin typeface="Garamond" pitchFamily="16" charset="0"/>
              </a:rPr>
              <a:t>of </a:t>
            </a:r>
            <a:r>
              <a:rPr lang="en-US" sz="2800" i="1" kern="0" dirty="0" smtClean="0">
                <a:latin typeface="Garamond" pitchFamily="16" charset="0"/>
              </a:rPr>
              <a:t>Class</a:t>
            </a:r>
            <a:r>
              <a:rPr lang="en-US" sz="2800" kern="0" dirty="0" smtClean="0">
                <a:latin typeface="Garamond" pitchFamily="16" charset="0"/>
              </a:rPr>
              <a:t>.</a:t>
            </a:r>
            <a:endParaRPr lang="ro-RO" sz="2800" kern="0" dirty="0" smtClean="0">
              <a:latin typeface="Garamond" pitchFamily="1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/>
            </a:pPr>
            <a:endParaRPr lang="ro-RO" sz="2800" kern="0" dirty="0" smtClean="0">
              <a:latin typeface="Garamond" pitchFamily="1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/>
            </a:pPr>
            <a:r>
              <a:rPr lang="ro-RO" sz="2800" kern="0" dirty="0" smtClean="0">
                <a:latin typeface="Garamond" pitchFamily="16" charset="0"/>
              </a:rPr>
              <a:t>Process models</a:t>
            </a:r>
            <a:r>
              <a:rPr lang="en-US" sz="2800" kern="0" dirty="0" smtClean="0">
                <a:latin typeface="Garamond" pitchFamily="16" charset="0"/>
              </a:rPr>
              <a:t> </a:t>
            </a:r>
            <a:r>
              <a:rPr lang="en-US" sz="2800" kern="0" dirty="0" smtClean="0">
                <a:latin typeface="Garamond" pitchFamily="16" charset="0"/>
              </a:rPr>
              <a:t>can be captured in</a:t>
            </a:r>
            <a:r>
              <a:rPr lang="ro-RO" sz="2800" kern="0" dirty="0" smtClean="0">
                <a:latin typeface="Garamond" pitchFamily="16" charset="0"/>
              </a:rPr>
              <a:t> </a:t>
            </a:r>
            <a:r>
              <a:rPr lang="en-US" sz="2800" kern="0" dirty="0" smtClean="0">
                <a:latin typeface="Garamond" pitchFamily="16" charset="0"/>
              </a:rPr>
              <a:t>our model as a set of </a:t>
            </a:r>
            <a:r>
              <a:rPr lang="ro-RO" sz="2800" kern="0" dirty="0" smtClean="0">
                <a:latin typeface="Garamond" pitchFamily="16" charset="0"/>
              </a:rPr>
              <a:t>fi</a:t>
            </a:r>
            <a:r>
              <a:rPr lang="en-US" sz="2800" kern="0" dirty="0" err="1" smtClean="0">
                <a:latin typeface="Garamond" pitchFamily="16" charset="0"/>
              </a:rPr>
              <a:t>rst</a:t>
            </a:r>
            <a:r>
              <a:rPr lang="en-US" sz="2800" kern="0" dirty="0" smtClean="0">
                <a:latin typeface="Garamond" pitchFamily="16" charset="0"/>
              </a:rPr>
              <a:t>-order facts</a:t>
            </a:r>
            <a:endParaRPr lang="en-US" sz="2800" kern="0" dirty="0">
              <a:latin typeface="Garamond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o-RO" sz="2800" dirty="0" smtClean="0">
                <a:latin typeface="Garamond" pitchFamily="16" charset="0"/>
              </a:rPr>
              <a:t>Focus on </a:t>
            </a:r>
            <a:r>
              <a:rPr lang="en-US" sz="2800" dirty="0" smtClean="0">
                <a:latin typeface="Garamond" pitchFamily="16" charset="0"/>
              </a:rPr>
              <a:t>factual knowledge </a:t>
            </a:r>
            <a:r>
              <a:rPr lang="ro-RO" sz="2800" dirty="0" smtClean="0">
                <a:latin typeface="Garamond" pitchFamily="16" charset="0"/>
              </a:rPr>
              <a:t>elicitation</a:t>
            </a:r>
            <a:r>
              <a:rPr lang="en-US" sz="2800" dirty="0" smtClean="0">
                <a:latin typeface="Garamond" pitchFamily="16" charset="0"/>
              </a:rPr>
              <a:t> about </a:t>
            </a:r>
            <a:r>
              <a:rPr lang="ro-RO" sz="2800" dirty="0" smtClean="0">
                <a:latin typeface="Garamond" pitchFamily="16" charset="0"/>
              </a:rPr>
              <a:t>UOWs</a:t>
            </a:r>
            <a:r>
              <a:rPr lang="en-US" sz="2800" dirty="0" smtClean="0">
                <a:latin typeface="Garamond" pitchFamily="16" charset="0"/>
              </a:rPr>
              <a:t> address</a:t>
            </a:r>
            <a:r>
              <a:rPr lang="ro-RO" sz="2800" dirty="0" smtClean="0">
                <a:latin typeface="Garamond" pitchFamily="16" charset="0"/>
              </a:rPr>
              <a:t>ing</a:t>
            </a:r>
            <a:r>
              <a:rPr lang="en-US" sz="2800" dirty="0" smtClean="0">
                <a:latin typeface="Garamond" pitchFamily="16" charset="0"/>
              </a:rPr>
              <a:t> document circulation in the university</a:t>
            </a:r>
            <a:r>
              <a:rPr lang="ro-RO" sz="2800" dirty="0" smtClean="0">
                <a:latin typeface="Garamond" pitchFamily="16" charset="0"/>
              </a:rPr>
              <a:t>.</a:t>
            </a:r>
          </a:p>
          <a:p>
            <a:pPr lvl="1" eaLnBrk="1" hangingPunct="1"/>
            <a:r>
              <a:rPr lang="ro-RO" sz="2400" i="1" dirty="0" smtClean="0">
                <a:latin typeface="Garamond" pitchFamily="16" charset="0"/>
              </a:rPr>
              <a:t>Inspect manually</a:t>
            </a:r>
            <a:r>
              <a:rPr lang="en-US" sz="2400" dirty="0" smtClean="0">
                <a:latin typeface="Garamond" pitchFamily="16" charset="0"/>
              </a:rPr>
              <a:t> document samples</a:t>
            </a:r>
            <a:endParaRPr lang="ro-RO" sz="2400" dirty="0" smtClean="0">
              <a:latin typeface="Garamond" pitchFamily="16" charset="0"/>
            </a:endParaRPr>
          </a:p>
          <a:p>
            <a:pPr lvl="1" eaLnBrk="1" hangingPunct="1"/>
            <a:r>
              <a:rPr lang="ro-RO" sz="2400" i="1" dirty="0" smtClean="0">
                <a:latin typeface="Garamond" pitchFamily="16" charset="0"/>
              </a:rPr>
              <a:t>Interview</a:t>
            </a:r>
            <a:r>
              <a:rPr lang="en-US" sz="2400" i="1" dirty="0" smtClean="0">
                <a:latin typeface="Garamond" pitchFamily="16" charset="0"/>
              </a:rPr>
              <a:t> stakeholders</a:t>
            </a:r>
            <a:r>
              <a:rPr lang="en-US" sz="2400" dirty="0" smtClean="0">
                <a:latin typeface="Garamond" pitchFamily="16" charset="0"/>
              </a:rPr>
              <a:t> for</a:t>
            </a:r>
            <a:r>
              <a:rPr lang="ro-RO" sz="2400" dirty="0" smtClean="0">
                <a:latin typeface="Garamond" pitchFamily="16" charset="0"/>
              </a:rPr>
              <a:t> </a:t>
            </a:r>
            <a:r>
              <a:rPr lang="en-US" sz="2400" dirty="0" smtClean="0">
                <a:latin typeface="Garamond" pitchFamily="16" charset="0"/>
              </a:rPr>
              <a:t>gathering information about the type, source and destination of documents</a:t>
            </a:r>
            <a:endParaRPr lang="ro-RO" sz="2400" dirty="0" smtClean="0">
              <a:latin typeface="Garamond" pitchFamily="16" charset="0"/>
            </a:endParaRPr>
          </a:p>
          <a:p>
            <a:pPr lvl="2" eaLnBrk="1" hangingPunct="1"/>
            <a:r>
              <a:rPr lang="ro-RO" sz="2000" dirty="0" smtClean="0">
                <a:latin typeface="Garamond" pitchFamily="16" charset="0"/>
              </a:rPr>
              <a:t>Document scope, i.e. internal or external</a:t>
            </a:r>
          </a:p>
          <a:p>
            <a:pPr lvl="2" eaLnBrk="1" hangingPunct="1"/>
            <a:r>
              <a:rPr lang="ro-RO" sz="2000" dirty="0" smtClean="0">
                <a:latin typeface="Garamond" pitchFamily="16" charset="0"/>
              </a:rPr>
              <a:t>Generic document type, eg. request (application form), report, notification, agreement, decision, technical note, proposal, minutes, ...</a:t>
            </a:r>
          </a:p>
          <a:p>
            <a:pPr lvl="2" eaLnBrk="1" hangingPunct="1"/>
            <a:r>
              <a:rPr lang="ro-RO" sz="2000" dirty="0" smtClean="0">
                <a:latin typeface="Garamond" pitchFamily="16" charset="0"/>
              </a:rPr>
              <a:t>Document name </a:t>
            </a:r>
            <a:r>
              <a:rPr lang="ro-RO" sz="2000" dirty="0" smtClean="0">
                <a:latin typeface="Garamond" pitchFamily="16" charset="0"/>
                <a:sym typeface="Symbol" pitchFamily="16" charset="2"/>
              </a:rPr>
              <a:t> </a:t>
            </a:r>
            <a:r>
              <a:rPr lang="en-US" sz="2000" dirty="0" smtClean="0">
                <a:latin typeface="Garamond" pitchFamily="16" charset="0"/>
                <a:sym typeface="Symbol" pitchFamily="16" charset="2"/>
              </a:rPr>
              <a:t>mission of the document.</a:t>
            </a:r>
            <a:endParaRPr lang="ro-RO" sz="2000" dirty="0" smtClean="0">
              <a:latin typeface="Garamond" pitchFamily="16" charset="0"/>
              <a:sym typeface="Symbol" pitchFamily="16" charset="2"/>
            </a:endParaRPr>
          </a:p>
          <a:p>
            <a:pPr lvl="2" eaLnBrk="1" hangingPunct="1"/>
            <a:r>
              <a:rPr lang="ro-RO" sz="2000" dirty="0" smtClean="0">
                <a:latin typeface="Garamond" pitchFamily="16" charset="0"/>
              </a:rPr>
              <a:t>Sample workflow instance (trace) </a:t>
            </a:r>
            <a:r>
              <a:rPr lang="ro-RO" sz="2000" dirty="0" smtClean="0">
                <a:latin typeface="Garamond" pitchFamily="16" charset="0"/>
                <a:sym typeface="Symbol" pitchFamily="16" charset="2"/>
              </a:rPr>
              <a:t></a:t>
            </a:r>
            <a:r>
              <a:rPr lang="ro-RO" sz="2000" dirty="0" smtClean="0">
                <a:latin typeface="Garamond" pitchFamily="16" charset="0"/>
              </a:rPr>
              <a:t> list of (role,activity)</a:t>
            </a:r>
          </a:p>
          <a:p>
            <a:pPr eaLnBrk="1" hangingPunct="1"/>
            <a:r>
              <a:rPr lang="ro-RO" sz="2800" dirty="0" smtClean="0">
                <a:latin typeface="Garamond" pitchFamily="16" charset="0"/>
              </a:rPr>
              <a:t>Duration: 6 months</a:t>
            </a:r>
          </a:p>
          <a:p>
            <a:pPr eaLnBrk="1" hangingPunct="1"/>
            <a:endParaRPr lang="en-US" sz="2800" dirty="0" smtClean="0">
              <a:latin typeface="Garamond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Current Status</a:t>
            </a:r>
          </a:p>
        </p:txBody>
      </p:sp>
      <p:pic>
        <p:nvPicPr>
          <p:cNvPr id="7" name="Picture 6" descr="currstat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936" y="33291"/>
            <a:ext cx="1898676" cy="14240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document(</a:t>
            </a:r>
          </a:p>
          <a:p>
            <a:pPr lvl="2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4,</a:t>
            </a:r>
          </a:p>
          <a:p>
            <a:pPr lvl="2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internal,</a:t>
            </a:r>
          </a:p>
          <a:p>
            <a:pPr lvl="2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request,</a:t>
            </a:r>
          </a:p>
          <a:p>
            <a:pPr lvl="2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'Studies Interruption Request',</a:t>
            </a:r>
          </a:p>
          <a:p>
            <a:pPr lvl="2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[('Faculty Student'(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FacultyName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),issue),</a:t>
            </a:r>
          </a:p>
          <a:p>
            <a:pPr lvl="2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('Registry'(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FacultyName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),register),</a:t>
            </a:r>
          </a:p>
          <a:p>
            <a:pPr lvl="2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('Dean(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FacultyName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),approve),</a:t>
            </a:r>
          </a:p>
          <a:p>
            <a:pPr lvl="2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('Secretary'(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FacultyName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),execute),</a:t>
            </a:r>
          </a:p>
          <a:p>
            <a:pPr lvl="2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('Archive'(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FacultyName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),archive)</a:t>
            </a:r>
          </a:p>
          <a:p>
            <a:pPr lvl="2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15th Workshop on Software Engineering Education, </a:t>
            </a:r>
            <a:r>
              <a:rPr lang="en-US" altLang="en-US" dirty="0" err="1" smtClean="0"/>
              <a:t>Bohinj</a:t>
            </a:r>
            <a:r>
              <a:rPr lang="en-US" altLang="en-US" dirty="0" smtClean="0"/>
              <a:t>, Slovenia, August 23-30, 2015</a:t>
            </a:r>
            <a:endParaRPr lang="en-US" alt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</a:t>
            </a:r>
          </a:p>
        </p:txBody>
      </p:sp>
      <p:pic>
        <p:nvPicPr>
          <p:cNvPr id="1741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315913"/>
            <a:ext cx="1216025" cy="1241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o-RO" sz="3600" smtClean="0">
              <a:latin typeface="Garamond" pitchFamily="1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o-RO" sz="3600" smtClean="0">
                <a:latin typeface="Garamond" pitchFamily="16" charset="0"/>
              </a:rPr>
              <a:t>75 facts: Excel </a:t>
            </a:r>
            <a:r>
              <a:rPr lang="ro-RO" sz="3600" smtClean="0">
                <a:latin typeface="Garamond" pitchFamily="16" charset="0"/>
                <a:sym typeface="Symbol" pitchFamily="16" charset="2"/>
              </a:rPr>
              <a:t> CSV  Prolog</a:t>
            </a:r>
          </a:p>
          <a:p>
            <a:pPr eaLnBrk="1" hangingPunct="1">
              <a:lnSpc>
                <a:spcPct val="80000"/>
              </a:lnSpc>
            </a:pPr>
            <a:endParaRPr lang="ro-RO" sz="3600" smtClean="0">
              <a:latin typeface="Garamond" pitchFamily="16" charset="0"/>
              <a:sym typeface="Symbol" pitchFamily="16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ro-RO" sz="3600" smtClean="0">
                <a:latin typeface="Garamond" pitchFamily="16" charset="0"/>
                <a:sym typeface="Symbol" pitchFamily="16" charset="2"/>
              </a:rPr>
              <a:t>Average sample workflow instance: 6</a:t>
            </a:r>
          </a:p>
          <a:p>
            <a:pPr eaLnBrk="1" hangingPunct="1">
              <a:lnSpc>
                <a:spcPct val="80000"/>
              </a:lnSpc>
            </a:pPr>
            <a:endParaRPr lang="ro-RO" sz="3600" smtClean="0">
              <a:latin typeface="Garamond" pitchFamily="16" charset="0"/>
              <a:sym typeface="Symbol" pitchFamily="16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ro-RO" sz="3600" smtClean="0">
                <a:latin typeface="Garamond" pitchFamily="16" charset="0"/>
                <a:sym typeface="Symbol" pitchFamily="16" charset="2"/>
              </a:rPr>
              <a:t>450 activities</a:t>
            </a:r>
          </a:p>
          <a:p>
            <a:pPr eaLnBrk="1" hangingPunct="1">
              <a:lnSpc>
                <a:spcPct val="80000"/>
              </a:lnSpc>
            </a:pPr>
            <a:endParaRPr lang="ro-RO" sz="3600" smtClean="0">
              <a:latin typeface="Garamond" pitchFamily="1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o-RO" sz="3600" smtClean="0">
                <a:latin typeface="Garamond" pitchFamily="16" charset="0"/>
              </a:rPr>
              <a:t>65 roles</a:t>
            </a:r>
            <a:endParaRPr lang="en-US" sz="3600" smtClean="0">
              <a:latin typeface="Garamond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sz="4000" smtClean="0"/>
              <a:t>Some Figures</a:t>
            </a:r>
            <a:endParaRPr lang="en-US" sz="4000" smtClean="0"/>
          </a:p>
        </p:txBody>
      </p:sp>
      <p:pic>
        <p:nvPicPr>
          <p:cNvPr id="7" name="Picture 6" descr="n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293" y="142830"/>
            <a:ext cx="2190780" cy="16108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o-RO" sz="3600" i="1" dirty="0" smtClean="0">
                <a:latin typeface="Garamond" pitchFamily="16" charset="0"/>
              </a:rPr>
              <a:t>Verifi</a:t>
            </a:r>
            <a:r>
              <a:rPr lang="en-US" sz="3600" i="1" dirty="0" err="1" smtClean="0">
                <a:latin typeface="Garamond" pitchFamily="16" charset="0"/>
              </a:rPr>
              <a:t>cation</a:t>
            </a:r>
            <a:r>
              <a:rPr lang="en-US" sz="3600" i="1" dirty="0" smtClean="0">
                <a:latin typeface="Garamond" pitchFamily="16" charset="0"/>
              </a:rPr>
              <a:t> &amp; </a:t>
            </a:r>
            <a:r>
              <a:rPr lang="ro-RO" sz="3600" i="1" dirty="0" smtClean="0">
                <a:latin typeface="Garamond" pitchFamily="16" charset="0"/>
              </a:rPr>
              <a:t>V</a:t>
            </a:r>
            <a:r>
              <a:rPr lang="en-US" sz="3600" i="1" dirty="0" err="1" smtClean="0">
                <a:latin typeface="Garamond" pitchFamily="16" charset="0"/>
              </a:rPr>
              <a:t>alidation</a:t>
            </a:r>
            <a:r>
              <a:rPr lang="en-US" sz="3600" i="1" dirty="0" smtClean="0">
                <a:latin typeface="Garamond" pitchFamily="16" charset="0"/>
              </a:rPr>
              <a:t> </a:t>
            </a:r>
            <a:r>
              <a:rPr lang="ro-RO" sz="3600" dirty="0" smtClean="0">
                <a:latin typeface="Garamond" pitchFamily="16" charset="0"/>
              </a:rPr>
              <a:t>–</a:t>
            </a:r>
            <a:r>
              <a:rPr lang="en-US" sz="3600" dirty="0" smtClean="0">
                <a:latin typeface="Garamond" pitchFamily="16" charset="0"/>
              </a:rPr>
              <a:t> a complex set of activities in the software development process that are responsible</a:t>
            </a:r>
            <a:r>
              <a:rPr lang="ro-RO" sz="3600" dirty="0" smtClean="0">
                <a:latin typeface="Garamond" pitchFamily="16" charset="0"/>
              </a:rPr>
              <a:t> </a:t>
            </a:r>
            <a:r>
              <a:rPr lang="en-US" sz="3600" dirty="0" smtClean="0">
                <a:latin typeface="Garamond" pitchFamily="16" charset="0"/>
              </a:rPr>
              <a:t>with checking</a:t>
            </a:r>
            <a:r>
              <a:rPr lang="ro-RO" sz="3600" dirty="0" smtClean="0">
                <a:latin typeface="Garamond" pitchFamily="16" charset="0"/>
              </a:rPr>
              <a:t>:</a:t>
            </a:r>
          </a:p>
          <a:p>
            <a:pPr marL="695325" lvl="2" indent="-342900" eaLnBrk="1" hangingPunct="1">
              <a:lnSpc>
                <a:spcPct val="80000"/>
              </a:lnSpc>
              <a:defRPr/>
            </a:pPr>
            <a:endParaRPr lang="ro-RO" sz="2800" dirty="0" smtClean="0">
              <a:latin typeface="Garamond" pitchFamily="16" charset="0"/>
              <a:ea typeface="+mn-ea"/>
              <a:cs typeface="+mn-cs"/>
            </a:endParaRPr>
          </a:p>
          <a:p>
            <a:pPr marL="695325" lvl="2" indent="-342900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Garamond" pitchFamily="16" charset="0"/>
                <a:ea typeface="+mn-ea"/>
                <a:cs typeface="+mn-cs"/>
              </a:rPr>
              <a:t>if a software complies with its </a:t>
            </a:r>
            <a:r>
              <a:rPr lang="ro-RO" sz="2800" dirty="0" smtClean="0">
                <a:latin typeface="Garamond" pitchFamily="16" charset="0"/>
                <a:ea typeface="+mn-ea"/>
                <a:cs typeface="+mn-cs"/>
              </a:rPr>
              <a:t>specification –</a:t>
            </a:r>
            <a:r>
              <a:rPr lang="ro-RO" sz="2800" i="1" dirty="0" smtClean="0">
                <a:latin typeface="Garamond" pitchFamily="16" charset="0"/>
                <a:ea typeface="+mn-ea"/>
                <a:cs typeface="+mn-cs"/>
              </a:rPr>
              <a:t>Verification</a:t>
            </a:r>
          </a:p>
          <a:p>
            <a:pPr marL="695325" lvl="2" indent="-342900" eaLnBrk="1" hangingPunct="1">
              <a:lnSpc>
                <a:spcPct val="80000"/>
              </a:lnSpc>
              <a:defRPr/>
            </a:pPr>
            <a:endParaRPr lang="ro-RO" sz="2800" dirty="0" smtClean="0">
              <a:latin typeface="Garamond" pitchFamily="16" charset="0"/>
              <a:ea typeface="+mn-ea"/>
              <a:cs typeface="+mn-cs"/>
            </a:endParaRPr>
          </a:p>
          <a:p>
            <a:pPr marL="695325" lvl="2" indent="-342900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Garamond" pitchFamily="16" charset="0"/>
                <a:ea typeface="+mn-ea"/>
                <a:cs typeface="+mn-cs"/>
              </a:rPr>
              <a:t>if it meets the real requirements of</a:t>
            </a:r>
            <a:r>
              <a:rPr lang="ro-RO" sz="2800" dirty="0" smtClean="0">
                <a:latin typeface="Garamond" pitchFamily="16" charset="0"/>
                <a:ea typeface="+mn-ea"/>
                <a:cs typeface="+mn-cs"/>
              </a:rPr>
              <a:t> </a:t>
            </a:r>
            <a:r>
              <a:rPr lang="en-US" sz="2800" dirty="0" smtClean="0">
                <a:latin typeface="Garamond" pitchFamily="16" charset="0"/>
                <a:ea typeface="+mn-ea"/>
                <a:cs typeface="+mn-cs"/>
              </a:rPr>
              <a:t>its customers</a:t>
            </a:r>
            <a:r>
              <a:rPr lang="ro-RO" sz="2800" dirty="0" smtClean="0">
                <a:latin typeface="Garamond" pitchFamily="16" charset="0"/>
                <a:ea typeface="+mn-ea"/>
                <a:cs typeface="+mn-cs"/>
              </a:rPr>
              <a:t> –</a:t>
            </a:r>
            <a:r>
              <a:rPr lang="en-US" sz="2800" dirty="0" smtClean="0">
                <a:latin typeface="Garamond" pitchFamily="16" charset="0"/>
                <a:ea typeface="+mn-ea"/>
                <a:cs typeface="+mn-cs"/>
              </a:rPr>
              <a:t> </a:t>
            </a:r>
            <a:r>
              <a:rPr lang="ro-RO" sz="2800" i="1" dirty="0" smtClean="0">
                <a:latin typeface="Garamond" pitchFamily="16" charset="0"/>
                <a:ea typeface="+mn-ea"/>
                <a:cs typeface="+mn-cs"/>
              </a:rPr>
              <a:t>Validation</a:t>
            </a:r>
            <a:r>
              <a:rPr lang="en-US" sz="2800" dirty="0" smtClean="0">
                <a:latin typeface="Garamond" pitchFamily="16" charset="0"/>
                <a:ea typeface="+mn-ea"/>
                <a:cs typeface="+mn-cs"/>
              </a:rPr>
              <a:t>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sz="4000" smtClean="0"/>
              <a:t>Verification &amp; Validation</a:t>
            </a:r>
            <a:endParaRPr lang="en-US" sz="4000" smtClean="0"/>
          </a:p>
        </p:txBody>
      </p:sp>
      <p:pic>
        <p:nvPicPr>
          <p:cNvPr id="19462" name="Picture 6" descr="MC90043485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5075" y="325438"/>
            <a:ext cx="1331913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i="1" smtClean="0">
                <a:latin typeface="Garamond" pitchFamily="16" charset="0"/>
              </a:rPr>
              <a:t>Multiple registration</a:t>
            </a:r>
            <a:r>
              <a:rPr lang="en-US" sz="3200" smtClean="0">
                <a:latin typeface="Garamond" pitchFamily="16" charset="0"/>
              </a:rPr>
              <a:t>. </a:t>
            </a:r>
            <a:endParaRPr lang="ro-RO" sz="3200" smtClean="0">
              <a:latin typeface="Garamond" pitchFamily="16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800" smtClean="0">
                <a:latin typeface="Garamond" pitchFamily="16" charset="0"/>
              </a:rPr>
              <a:t>A document must not be registered by more than one role belonging to the same</a:t>
            </a:r>
            <a:r>
              <a:rPr lang="ro-RO" sz="2800" smtClean="0">
                <a:latin typeface="Garamond" pitchFamily="16" charset="0"/>
              </a:rPr>
              <a:t> </a:t>
            </a:r>
            <a:r>
              <a:rPr lang="en-US" sz="2800" smtClean="0">
                <a:latin typeface="Garamond" pitchFamily="16" charset="0"/>
              </a:rPr>
              <a:t>organizational unit of the university.</a:t>
            </a:r>
            <a:r>
              <a:rPr lang="ro-RO" sz="2800" smtClean="0">
                <a:latin typeface="Garamond" pitchFamily="16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ro-RO" sz="3200" smtClean="0">
              <a:latin typeface="Garamond" pitchFamily="1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i="1" smtClean="0">
                <a:latin typeface="Garamond" pitchFamily="16" charset="0"/>
              </a:rPr>
              <a:t>Bottleneck</a:t>
            </a:r>
            <a:r>
              <a:rPr lang="en-US" sz="3200" smtClean="0">
                <a:latin typeface="Garamond" pitchFamily="16" charset="0"/>
              </a:rPr>
              <a:t>. </a:t>
            </a:r>
            <a:endParaRPr lang="ro-RO" sz="3200" smtClean="0">
              <a:latin typeface="Garamond" pitchFamily="16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800" smtClean="0">
                <a:latin typeface="Garamond" pitchFamily="16" charset="0"/>
              </a:rPr>
              <a:t>No role can be a bottleneck for document</a:t>
            </a:r>
            <a:r>
              <a:rPr lang="ro-RO" sz="2800" smtClean="0">
                <a:latin typeface="Garamond" pitchFamily="16" charset="0"/>
              </a:rPr>
              <a:t> </a:t>
            </a:r>
            <a:r>
              <a:rPr lang="en-US" sz="2800" smtClean="0">
                <a:latin typeface="Garamond" pitchFamily="16" charset="0"/>
              </a:rPr>
              <a:t>circulation work</a:t>
            </a:r>
            <a:r>
              <a:rPr lang="ro-RO" sz="2800" smtClean="0">
                <a:latin typeface="Garamond" pitchFamily="16" charset="0"/>
              </a:rPr>
              <a:t>flows</a:t>
            </a:r>
            <a:r>
              <a:rPr lang="en-US" sz="2800" smtClean="0">
                <a:latin typeface="Garamond" pitchFamily="16" charset="0"/>
              </a:rPr>
              <a:t>. A bottleneck role is a role that</a:t>
            </a:r>
            <a:r>
              <a:rPr lang="ro-RO" sz="2800" smtClean="0">
                <a:latin typeface="Garamond" pitchFamily="16" charset="0"/>
              </a:rPr>
              <a:t> </a:t>
            </a:r>
            <a:r>
              <a:rPr lang="en-US" sz="2800" smtClean="0">
                <a:latin typeface="Garamond" pitchFamily="16" charset="0"/>
              </a:rPr>
              <a:t>is responsible or is a decision point for an excessively</a:t>
            </a:r>
            <a:r>
              <a:rPr lang="ro-RO" sz="2800" smtClean="0">
                <a:latin typeface="Garamond" pitchFamily="16" charset="0"/>
              </a:rPr>
              <a:t> </a:t>
            </a:r>
            <a:r>
              <a:rPr lang="en-US" sz="2800" smtClean="0">
                <a:latin typeface="Garamond" pitchFamily="16" charset="0"/>
              </a:rPr>
              <a:t>high number of document circulation work</a:t>
            </a:r>
            <a:r>
              <a:rPr lang="ro-RO" sz="2800" smtClean="0">
                <a:latin typeface="Garamond" pitchFamily="16" charset="0"/>
              </a:rPr>
              <a:t>flows</a:t>
            </a:r>
            <a:r>
              <a:rPr lang="en-US" sz="2800" smtClean="0">
                <a:latin typeface="Garamond" pitchFamily="16" charset="0"/>
              </a:rPr>
              <a:t>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sz="4000" smtClean="0"/>
              <a:t>Verification Rules</a:t>
            </a:r>
            <a:endParaRPr lang="en-US" sz="4000" smtClean="0"/>
          </a:p>
        </p:txBody>
      </p:sp>
      <p:pic>
        <p:nvPicPr>
          <p:cNvPr id="20486" name="Picture 6" descr="MC90043485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5075" y="325438"/>
            <a:ext cx="1331913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o-RO" sz="3600" smtClean="0">
                <a:latin typeface="Garamond" pitchFamily="16" charset="0"/>
              </a:rPr>
              <a:t>Project Overview</a:t>
            </a:r>
            <a:endParaRPr lang="en-US" sz="3600" smtClean="0">
              <a:latin typeface="Garamond" pitchFamily="16" charset="0"/>
            </a:endParaRPr>
          </a:p>
          <a:p>
            <a:pPr eaLnBrk="1" hangingPunct="1">
              <a:lnSpc>
                <a:spcPct val="80000"/>
              </a:lnSpc>
            </a:pPr>
            <a:endParaRPr lang="en-US" sz="3600" smtClean="0">
              <a:latin typeface="Garamond" pitchFamily="1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o-RO" sz="3600" smtClean="0">
                <a:latin typeface="Garamond" pitchFamily="16" charset="0"/>
              </a:rPr>
              <a:t>Project Methodology</a:t>
            </a:r>
            <a:endParaRPr lang="en-US" sz="3600" smtClean="0">
              <a:latin typeface="Garamond" pitchFamily="16" charset="0"/>
            </a:endParaRPr>
          </a:p>
          <a:p>
            <a:pPr eaLnBrk="1" hangingPunct="1">
              <a:lnSpc>
                <a:spcPct val="80000"/>
              </a:lnSpc>
            </a:pPr>
            <a:endParaRPr lang="en-US" sz="3600" smtClean="0">
              <a:latin typeface="Garamond" pitchFamily="1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o-RO" sz="3600" smtClean="0">
                <a:latin typeface="Garamond" pitchFamily="16" charset="0"/>
              </a:rPr>
              <a:t>Current Status</a:t>
            </a:r>
            <a:endParaRPr lang="en-US" sz="3600" smtClean="0">
              <a:latin typeface="Garamond" pitchFamily="16" charset="0"/>
            </a:endParaRPr>
          </a:p>
          <a:p>
            <a:pPr eaLnBrk="1" hangingPunct="1">
              <a:lnSpc>
                <a:spcPct val="80000"/>
              </a:lnSpc>
            </a:pPr>
            <a:endParaRPr lang="en-US" sz="3600" smtClean="0">
              <a:latin typeface="Garamond" pitchFamily="1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600" smtClean="0">
                <a:latin typeface="Garamond" pitchFamily="16" charset="0"/>
              </a:rPr>
              <a:t>Conclusions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Talk 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endParaRPr lang="ro-RO" sz="2000" b="1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endParaRPr lang="ro-RO" sz="2000" b="1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endParaRPr lang="ro-RO" sz="2000" b="1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problem('Multiple registration',DocId,DocName) :-</a:t>
            </a:r>
          </a:p>
          <a:p>
            <a:pPr lvl="2"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document(DocId,_,_,DocName,SampleWorflow),</a:t>
            </a:r>
          </a:p>
          <a:p>
            <a:pPr lvl="2"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member((Role1,register),SampleWorflow),</a:t>
            </a:r>
          </a:p>
          <a:p>
            <a:pPr lvl="2"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member((Role1,register),SampleWorflow),</a:t>
            </a:r>
          </a:p>
          <a:p>
            <a:pPr lvl="2"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Role1 \== Role2,</a:t>
            </a:r>
          </a:p>
          <a:p>
            <a:pPr lvl="2"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partOf(Role1,OrganizationalUnit),</a:t>
            </a:r>
          </a:p>
          <a:p>
            <a:pPr lvl="2"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partOf(Role2,OrganizationalUnit).</a:t>
            </a:r>
            <a:endParaRPr lang="en-US" sz="24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sz="4000" smtClean="0"/>
              <a:t>Example</a:t>
            </a:r>
            <a:endParaRPr lang="en-US" sz="4000" smtClean="0"/>
          </a:p>
        </p:txBody>
      </p:sp>
      <p:pic>
        <p:nvPicPr>
          <p:cNvPr id="215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315913"/>
            <a:ext cx="1216025" cy="1241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38220"/>
            <a:ext cx="8229600" cy="476907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o-RO" dirty="0" smtClean="0">
                <a:latin typeface="Garamond" pitchFamily="16" charset="0"/>
                <a:sym typeface="Symbol" pitchFamily="16" charset="2"/>
              </a:rPr>
              <a:t>Early stage of 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DocSys project at UCV</a:t>
            </a:r>
          </a:p>
          <a:p>
            <a:pPr eaLnBrk="1" hangingPunct="1">
              <a:lnSpc>
                <a:spcPct val="90000"/>
              </a:lnSpc>
            </a:pPr>
            <a:r>
              <a:rPr lang="ro-RO" dirty="0" smtClean="0">
                <a:latin typeface="Garamond" pitchFamily="16" charset="0"/>
                <a:sym typeface="Symbol" pitchFamily="16" charset="2"/>
              </a:rPr>
              <a:t>Preliminary 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results:</a:t>
            </a:r>
          </a:p>
          <a:p>
            <a:pPr lvl="1" eaLnBrk="1" hangingPunct="1">
              <a:lnSpc>
                <a:spcPct val="90000"/>
              </a:lnSpc>
            </a:pPr>
            <a:r>
              <a:rPr lang="ro-RO" dirty="0" smtClean="0">
                <a:latin typeface="Garamond" pitchFamily="16" charset="0"/>
                <a:sym typeface="Symbol" pitchFamily="16" charset="2"/>
              </a:rPr>
              <a:t>Definition</a:t>
            </a:r>
            <a:r>
              <a:rPr lang="en-US" dirty="0" smtClean="0">
                <a:latin typeface="Garamond" pitchFamily="16" charset="0"/>
                <a:sym typeface="Symbol" pitchFamily="16" charset="2"/>
              </a:rPr>
              <a:t> of the project methodology</a:t>
            </a:r>
            <a:endParaRPr lang="ro-RO" dirty="0" smtClean="0">
              <a:latin typeface="Garamond" pitchFamily="16" charset="0"/>
              <a:sym typeface="Symbol" pitchFamily="16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ro-RO" dirty="0" smtClean="0">
                <a:latin typeface="Garamond" pitchFamily="16" charset="0"/>
                <a:sym typeface="Symbol" pitchFamily="16" charset="2"/>
              </a:rPr>
              <a:t>Proposal of an initial</a:t>
            </a:r>
            <a:r>
              <a:rPr lang="en-US" dirty="0" smtClean="0">
                <a:latin typeface="Garamond" pitchFamily="16" charset="0"/>
                <a:sym typeface="Symbol" pitchFamily="16" charset="2"/>
              </a:rPr>
              <a:t> version of a process modeling conceptual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 </a:t>
            </a:r>
            <a:r>
              <a:rPr lang="en-US" dirty="0" smtClean="0">
                <a:latin typeface="Garamond" pitchFamily="16" charset="0"/>
                <a:sym typeface="Symbol" pitchFamily="16" charset="2"/>
              </a:rPr>
              <a:t>framework</a:t>
            </a:r>
            <a:endParaRPr lang="ro-RO" dirty="0" smtClean="0">
              <a:latin typeface="Garamond" pitchFamily="16" charset="0"/>
              <a:sym typeface="Symbol" pitchFamily="16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ro-RO" dirty="0" smtClean="0">
                <a:latin typeface="Garamond" pitchFamily="16" charset="0"/>
                <a:sym typeface="Symbol" pitchFamily="16" charset="2"/>
              </a:rPr>
              <a:t>Experiment</a:t>
            </a:r>
            <a:r>
              <a:rPr lang="en-US" dirty="0" smtClean="0">
                <a:latin typeface="Garamond" pitchFamily="16" charset="0"/>
                <a:sym typeface="Symbol" pitchFamily="16" charset="2"/>
              </a:rPr>
              <a:t> 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of</a:t>
            </a:r>
            <a:r>
              <a:rPr lang="en-US" dirty="0" smtClean="0">
                <a:latin typeface="Garamond" pitchFamily="16" charset="0"/>
                <a:sym typeface="Symbol" pitchFamily="16" charset="2"/>
              </a:rPr>
              <a:t> elicitation of factual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 </a:t>
            </a:r>
            <a:r>
              <a:rPr lang="en-US" dirty="0" smtClean="0">
                <a:latin typeface="Garamond" pitchFamily="16" charset="0"/>
                <a:sym typeface="Symbol" pitchFamily="16" charset="2"/>
              </a:rPr>
              <a:t>knowledge about sample work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flow</a:t>
            </a:r>
            <a:r>
              <a:rPr lang="en-US" dirty="0" smtClean="0">
                <a:latin typeface="Garamond" pitchFamily="16" charset="0"/>
                <a:sym typeface="Symbol" pitchFamily="16" charset="2"/>
              </a:rPr>
              <a:t> instances of document circulation</a:t>
            </a:r>
            <a:r>
              <a:rPr lang="en-US" dirty="0" smtClean="0">
                <a:latin typeface="Garamond" pitchFamily="16" charset="0"/>
                <a:sym typeface="Symbol" pitchFamily="16" charset="2"/>
              </a:rPr>
              <a:t>.</a:t>
            </a:r>
            <a:endParaRPr lang="ro-RO" dirty="0" smtClean="0">
              <a:latin typeface="Garamond" pitchFamily="16" charset="0"/>
              <a:sym typeface="Symbol" pitchFamily="16" charset="2"/>
            </a:endParaRPr>
          </a:p>
          <a:p>
            <a:pPr>
              <a:lnSpc>
                <a:spcPct val="90000"/>
              </a:lnSpc>
            </a:pPr>
            <a:r>
              <a:rPr lang="ro-RO" dirty="0" smtClean="0">
                <a:latin typeface="Garamond" pitchFamily="16" charset="0"/>
                <a:sym typeface="Symbol" pitchFamily="16" charset="2"/>
              </a:rPr>
              <a:t>Future work: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Garamond" pitchFamily="16" charset="0"/>
                <a:sym typeface="Symbol" pitchFamily="16" charset="2"/>
              </a:rPr>
              <a:t>re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fi</a:t>
            </a:r>
            <a:r>
              <a:rPr lang="en-US" dirty="0" smtClean="0">
                <a:latin typeface="Garamond" pitchFamily="16" charset="0"/>
                <a:sym typeface="Symbol" pitchFamily="16" charset="2"/>
              </a:rPr>
              <a:t>ne the gathered knowledge, by acquiring additional information that will allow us to enhance our models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 in order to</a:t>
            </a:r>
            <a:r>
              <a:rPr lang="en-US" dirty="0" smtClean="0">
                <a:latin typeface="Garamond" pitchFamily="16" charset="0"/>
                <a:sym typeface="Symbol" pitchFamily="16" charset="2"/>
              </a:rPr>
              <a:t> de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fi</a:t>
            </a:r>
            <a:r>
              <a:rPr lang="en-US" dirty="0" smtClean="0">
                <a:latin typeface="Garamond" pitchFamily="16" charset="0"/>
                <a:sym typeface="Symbol" pitchFamily="16" charset="2"/>
              </a:rPr>
              <a:t>ne an automated procedure for obtaining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 </a:t>
            </a:r>
            <a:r>
              <a:rPr lang="en-US" dirty="0" smtClean="0">
                <a:latin typeface="Garamond" pitchFamily="16" charset="0"/>
                <a:sym typeface="Symbol" pitchFamily="16" charset="2"/>
              </a:rPr>
              <a:t>more detailed and accurate business process models</a:t>
            </a:r>
            <a:endParaRPr lang="ro-RO" dirty="0" smtClean="0">
              <a:latin typeface="Garamond" pitchFamily="16" charset="0"/>
              <a:sym typeface="Symbol" pitchFamily="16" charset="2"/>
            </a:endParaRPr>
          </a:p>
          <a:p>
            <a:pPr lvl="1"/>
            <a:r>
              <a:rPr lang="en-US" dirty="0" smtClean="0">
                <a:latin typeface="Garamond" pitchFamily="16" charset="0"/>
                <a:sym typeface="Symbol" pitchFamily="16" charset="2"/>
              </a:rPr>
              <a:t>expanding our conceptual framework 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using concepts </a:t>
            </a:r>
            <a:r>
              <a:rPr lang="en-US" dirty="0" smtClean="0">
                <a:latin typeface="Garamond" pitchFamily="16" charset="0"/>
                <a:sym typeface="Symbol" pitchFamily="16" charset="2"/>
              </a:rPr>
              <a:t> 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from </a:t>
            </a:r>
            <a:r>
              <a:rPr lang="en-US" dirty="0" smtClean="0">
                <a:latin typeface="Garamond" pitchFamily="16" charset="0"/>
                <a:sym typeface="Symbol" pitchFamily="16" charset="2"/>
              </a:rPr>
              <a:t>BSDM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, 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allows the 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knowl</a:t>
            </a:r>
            <a:r>
              <a:rPr lang="en-US" dirty="0" smtClean="0">
                <a:latin typeface="Garamond" pitchFamily="16" charset="0"/>
                <a:sym typeface="Symbol" pitchFamily="16" charset="2"/>
              </a:rPr>
              <a:t>edge </a:t>
            </a:r>
            <a:r>
              <a:rPr lang="en-US" dirty="0" smtClean="0">
                <a:latin typeface="Garamond" pitchFamily="16" charset="0"/>
                <a:sym typeface="Symbol" pitchFamily="16" charset="2"/>
              </a:rPr>
              <a:t>engineer to capture explicit knowledge about </a:t>
            </a:r>
            <a:r>
              <a:rPr lang="en-US" dirty="0" smtClean="0">
                <a:latin typeface="Garamond" pitchFamily="16" charset="0"/>
                <a:sym typeface="Symbol" pitchFamily="16" charset="2"/>
              </a:rPr>
              <a:t>business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 entities 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and their 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dependencies</a:t>
            </a:r>
          </a:p>
          <a:p>
            <a:pPr lvl="1"/>
            <a:r>
              <a:rPr lang="en-US" sz="2000" dirty="0" err="1" smtClean="0">
                <a:latin typeface="Garamond" pitchFamily="16" charset="0"/>
                <a:sym typeface="Symbol" pitchFamily="16" charset="2"/>
              </a:rPr>
              <a:t>mapp</a:t>
            </a:r>
            <a:r>
              <a:rPr lang="ro-RO" sz="2000" dirty="0" smtClean="0">
                <a:latin typeface="Garamond" pitchFamily="16" charset="0"/>
                <a:sym typeface="Symbol" pitchFamily="16" charset="2"/>
              </a:rPr>
              <a:t>ing</a:t>
            </a:r>
            <a:r>
              <a:rPr lang="en-US" sz="2000" dirty="0" smtClean="0">
                <a:latin typeface="Garamond" pitchFamily="16" charset="0"/>
                <a:sym typeface="Symbol" pitchFamily="16" charset="2"/>
              </a:rPr>
              <a:t> </a:t>
            </a:r>
            <a:r>
              <a:rPr lang="ro-RO" sz="2000" dirty="0" smtClean="0">
                <a:latin typeface="Garamond" pitchFamily="16" charset="0"/>
                <a:sym typeface="Symbol" pitchFamily="16" charset="2"/>
              </a:rPr>
              <a:t>FOL model </a:t>
            </a:r>
            <a:r>
              <a:rPr lang="en-US" sz="2000" dirty="0" smtClean="0">
                <a:latin typeface="Garamond" pitchFamily="16" charset="0"/>
                <a:sym typeface="Symbol" pitchFamily="16" charset="2"/>
              </a:rPr>
              <a:t>to </a:t>
            </a:r>
            <a:r>
              <a:rPr lang="en-US" sz="2000" dirty="0" smtClean="0">
                <a:latin typeface="Garamond" pitchFamily="16" charset="0"/>
                <a:sym typeface="Symbol" pitchFamily="16" charset="2"/>
              </a:rPr>
              <a:t>other </a:t>
            </a:r>
            <a:r>
              <a:rPr lang="en-US" sz="2000" dirty="0" smtClean="0">
                <a:latin typeface="Garamond" pitchFamily="16" charset="0"/>
                <a:sym typeface="Symbol" pitchFamily="16" charset="2"/>
              </a:rPr>
              <a:t> languages</a:t>
            </a:r>
            <a:r>
              <a:rPr lang="ro-RO" sz="2000" dirty="0" smtClean="0">
                <a:latin typeface="Garamond" pitchFamily="16" charset="0"/>
                <a:sym typeface="Symbol" pitchFamily="16" charset="2"/>
              </a:rPr>
              <a:t> – BPMN and  </a:t>
            </a:r>
            <a:r>
              <a:rPr lang="ro-RO" sz="2000" dirty="0" smtClean="0">
                <a:latin typeface="Garamond" pitchFamily="16" charset="0"/>
                <a:sym typeface="Symbol" pitchFamily="16" charset="2"/>
              </a:rPr>
              <a:t>OWL 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804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Conclusions</a:t>
            </a:r>
          </a:p>
        </p:txBody>
      </p:sp>
      <p:pic>
        <p:nvPicPr>
          <p:cNvPr id="22534" name="Picture 5" descr="MC900078772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48560" y="33291"/>
            <a:ext cx="1905000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pic>
        <p:nvPicPr>
          <p:cNvPr id="5" name="Picture 4" descr="thank-yo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149" y="1092168"/>
            <a:ext cx="7615915" cy="44180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i="1" smtClean="0">
                <a:latin typeface="Garamond" pitchFamily="16" charset="0"/>
              </a:rPr>
              <a:t>Organizations</a:t>
            </a:r>
            <a:r>
              <a:rPr lang="en-US" sz="3200" smtClean="0">
                <a:latin typeface="Garamond" pitchFamily="16" charset="0"/>
              </a:rPr>
              <a:t> </a:t>
            </a:r>
            <a:r>
              <a:rPr lang="ro-RO" sz="3200" smtClean="0">
                <a:latin typeface="Garamond" pitchFamily="16" charset="0"/>
                <a:sym typeface="Symbol" pitchFamily="16" charset="2"/>
              </a:rPr>
              <a:t>– </a:t>
            </a:r>
            <a:r>
              <a:rPr lang="en-US" sz="3200" smtClean="0">
                <a:latin typeface="Garamond" pitchFamily="16" charset="0"/>
              </a:rPr>
              <a:t>very complex </a:t>
            </a:r>
            <a:r>
              <a:rPr lang="ro-RO" sz="3200" smtClean="0">
                <a:latin typeface="Garamond" pitchFamily="16" charset="0"/>
              </a:rPr>
              <a:t>and </a:t>
            </a:r>
            <a:r>
              <a:rPr lang="en-US" sz="3200" smtClean="0">
                <a:latin typeface="Garamond" pitchFamily="16" charset="0"/>
              </a:rPr>
              <a:t>require carefully developed models </a:t>
            </a:r>
            <a:r>
              <a:rPr lang="ro-RO" sz="3200" smtClean="0">
                <a:latin typeface="Garamond" pitchFamily="16" charset="0"/>
              </a:rPr>
              <a:t>of</a:t>
            </a:r>
            <a:r>
              <a:rPr lang="en-US" sz="3200" smtClean="0">
                <a:latin typeface="Garamond" pitchFamily="16" charset="0"/>
              </a:rPr>
              <a:t> their underlying</a:t>
            </a:r>
            <a:r>
              <a:rPr lang="ro-RO" sz="3200" smtClean="0">
                <a:latin typeface="Garamond" pitchFamily="16" charset="0"/>
              </a:rPr>
              <a:t> business processes.</a:t>
            </a:r>
          </a:p>
          <a:p>
            <a:pPr eaLnBrk="1" hangingPunct="1">
              <a:lnSpc>
                <a:spcPct val="80000"/>
              </a:lnSpc>
            </a:pPr>
            <a:endParaRPr lang="ro-RO" sz="2400" smtClean="0">
              <a:latin typeface="Garamond" pitchFamily="1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i="1" smtClean="0">
                <a:latin typeface="Garamond" pitchFamily="16" charset="0"/>
              </a:rPr>
              <a:t>Education</a:t>
            </a:r>
            <a:r>
              <a:rPr lang="en-US" sz="3200" smtClean="0">
                <a:latin typeface="Garamond" pitchFamily="16" charset="0"/>
              </a:rPr>
              <a:t> </a:t>
            </a:r>
            <a:r>
              <a:rPr lang="ro-RO" sz="3200" smtClean="0">
                <a:latin typeface="Garamond" pitchFamily="16" charset="0"/>
              </a:rPr>
              <a:t>– an</a:t>
            </a:r>
            <a:r>
              <a:rPr lang="en-US" sz="3200" smtClean="0">
                <a:latin typeface="Garamond" pitchFamily="16" charset="0"/>
              </a:rPr>
              <a:t> information-centered industry.</a:t>
            </a:r>
            <a:endParaRPr lang="ro-RO" sz="3200" smtClean="0">
              <a:latin typeface="Garamond" pitchFamily="16" charset="0"/>
            </a:endParaRPr>
          </a:p>
          <a:p>
            <a:pPr eaLnBrk="1" hangingPunct="1">
              <a:lnSpc>
                <a:spcPct val="80000"/>
              </a:lnSpc>
            </a:pPr>
            <a:endParaRPr lang="ro-RO" sz="2400" smtClean="0">
              <a:latin typeface="Garamond" pitchFamily="1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i="1" smtClean="0">
                <a:latin typeface="Garamond" pitchFamily="16" charset="0"/>
              </a:rPr>
              <a:t>DocSys project</a:t>
            </a:r>
            <a:r>
              <a:rPr lang="en-US" sz="3200" smtClean="0">
                <a:latin typeface="Garamond" pitchFamily="16" charset="0"/>
              </a:rPr>
              <a:t> </a:t>
            </a:r>
            <a:r>
              <a:rPr lang="ro-RO" sz="3200" smtClean="0">
                <a:latin typeface="Garamond" pitchFamily="16" charset="0"/>
              </a:rPr>
              <a:t>– interested in </a:t>
            </a:r>
            <a:r>
              <a:rPr lang="en-US" sz="3200" smtClean="0">
                <a:latin typeface="Garamond" pitchFamily="16" charset="0"/>
              </a:rPr>
              <a:t>analysis and improvement of document</a:t>
            </a:r>
            <a:r>
              <a:rPr lang="ro-RO" sz="3200" smtClean="0">
                <a:latin typeface="Garamond" pitchFamily="16" charset="0"/>
              </a:rPr>
              <a:t> </a:t>
            </a:r>
            <a:r>
              <a:rPr lang="en-US" sz="3200" smtClean="0">
                <a:latin typeface="Garamond" pitchFamily="16" charset="0"/>
              </a:rPr>
              <a:t>work</a:t>
            </a:r>
            <a:r>
              <a:rPr lang="ro-RO" sz="3200" smtClean="0">
                <a:latin typeface="Garamond" pitchFamily="16" charset="0"/>
              </a:rPr>
              <a:t>flows</a:t>
            </a:r>
            <a:r>
              <a:rPr lang="en-US" sz="3200" smtClean="0">
                <a:latin typeface="Garamond" pitchFamily="16" charset="0"/>
              </a:rPr>
              <a:t> in the University of Craiova.</a:t>
            </a:r>
            <a:endParaRPr lang="ro-RO" sz="3200" smtClean="0">
              <a:latin typeface="Garamond" pitchFamily="16" charset="0"/>
            </a:endParaRPr>
          </a:p>
          <a:p>
            <a:pPr eaLnBrk="1" hangingPunct="1">
              <a:lnSpc>
                <a:spcPct val="80000"/>
              </a:lnSpc>
            </a:pPr>
            <a:endParaRPr lang="en-US" sz="3200" smtClean="0">
              <a:latin typeface="Garamond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sz="4000" smtClean="0"/>
              <a:t>Project </a:t>
            </a:r>
            <a:r>
              <a:rPr lang="en-US" sz="4000" smtClean="0"/>
              <a:t>Background</a:t>
            </a:r>
          </a:p>
        </p:txBody>
      </p:sp>
      <p:pic>
        <p:nvPicPr>
          <p:cNvPr id="7" name="Picture 6" descr="stateofthea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7189" y="142831"/>
            <a:ext cx="2446371" cy="12231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i="1" dirty="0" smtClean="0">
                <a:latin typeface="Garamond" pitchFamily="16" charset="0"/>
              </a:rPr>
              <a:t>Provide</a:t>
            </a:r>
            <a:r>
              <a:rPr lang="en-US" sz="3200" dirty="0" smtClean="0">
                <a:latin typeface="Garamond" pitchFamily="16" charset="0"/>
              </a:rPr>
              <a:t> a better understanding of the organization in</a:t>
            </a:r>
            <a:r>
              <a:rPr lang="ro-RO" sz="3200" dirty="0" smtClean="0">
                <a:latin typeface="Garamond" pitchFamily="16" charset="0"/>
              </a:rPr>
              <a:t> </a:t>
            </a:r>
            <a:r>
              <a:rPr lang="en-US" sz="3200" dirty="0" smtClean="0">
                <a:latin typeface="Garamond" pitchFamily="16" charset="0"/>
              </a:rPr>
              <a:t>order to support an increased </a:t>
            </a:r>
            <a:r>
              <a:rPr lang="en-US" sz="3200" dirty="0" smtClean="0">
                <a:latin typeface="Garamond" pitchFamily="16" charset="0"/>
              </a:rPr>
              <a:t>sp</a:t>
            </a:r>
            <a:r>
              <a:rPr lang="ro-RO" sz="3200" dirty="0" smtClean="0">
                <a:latin typeface="Garamond" pitchFamily="16" charset="0"/>
              </a:rPr>
              <a:t>i</a:t>
            </a:r>
            <a:r>
              <a:rPr lang="en-US" sz="3200" dirty="0" err="1" smtClean="0">
                <a:latin typeface="Garamond" pitchFamily="16" charset="0"/>
              </a:rPr>
              <a:t>rit</a:t>
            </a:r>
            <a:r>
              <a:rPr lang="en-US" sz="3200" dirty="0" smtClean="0">
                <a:latin typeface="Garamond" pitchFamily="16" charset="0"/>
              </a:rPr>
              <a:t> </a:t>
            </a:r>
            <a:r>
              <a:rPr lang="en-US" sz="3200" dirty="0" smtClean="0">
                <a:latin typeface="Garamond" pitchFamily="16" charset="0"/>
              </a:rPr>
              <a:t>of stakeholder collaboration.</a:t>
            </a:r>
            <a:endParaRPr lang="ro-RO" sz="3200" dirty="0" smtClean="0">
              <a:latin typeface="Garamond" pitchFamily="16" charset="0"/>
            </a:endParaRPr>
          </a:p>
          <a:p>
            <a:pPr eaLnBrk="1" hangingPunct="1"/>
            <a:r>
              <a:rPr lang="en-US" sz="3200" i="1" dirty="0" smtClean="0">
                <a:latin typeface="Garamond" pitchFamily="16" charset="0"/>
              </a:rPr>
              <a:t>Improve</a:t>
            </a:r>
            <a:r>
              <a:rPr lang="en-US" sz="3200" dirty="0" smtClean="0">
                <a:latin typeface="Garamond" pitchFamily="16" charset="0"/>
              </a:rPr>
              <a:t> the quality of processes by systematic detection of the sources and causes of poor quality.</a:t>
            </a:r>
          </a:p>
          <a:p>
            <a:pPr eaLnBrk="1" hangingPunct="1"/>
            <a:r>
              <a:rPr lang="en-US" sz="3200" i="1" dirty="0" smtClean="0">
                <a:latin typeface="Garamond" pitchFamily="16" charset="0"/>
              </a:rPr>
              <a:t>Build</a:t>
            </a:r>
            <a:r>
              <a:rPr lang="en-US" sz="3200" dirty="0" smtClean="0">
                <a:latin typeface="Garamond" pitchFamily="16" charset="0"/>
              </a:rPr>
              <a:t> a fully automated IT solution for the management of document work</a:t>
            </a:r>
            <a:r>
              <a:rPr lang="ro-RO" sz="3200" dirty="0" smtClean="0">
                <a:latin typeface="Garamond" pitchFamily="16" charset="0"/>
              </a:rPr>
              <a:t>fl</a:t>
            </a:r>
            <a:r>
              <a:rPr lang="en-US" sz="3200" dirty="0" err="1" smtClean="0">
                <a:latin typeface="Garamond" pitchFamily="16" charset="0"/>
              </a:rPr>
              <a:t>ows</a:t>
            </a:r>
            <a:r>
              <a:rPr lang="en-US" sz="3200" dirty="0" smtClean="0">
                <a:latin typeface="Garamond" pitchFamily="16" charset="0"/>
              </a:rPr>
              <a:t>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Project Goals</a:t>
            </a:r>
          </a:p>
        </p:txBody>
      </p:sp>
      <p:pic>
        <p:nvPicPr>
          <p:cNvPr id="7" name="Picture 6" descr="Goal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3636" y="215857"/>
            <a:ext cx="2093411" cy="1570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o-RO" sz="3200" dirty="0" smtClean="0">
              <a:latin typeface="Garamond" pitchFamily="16" charset="0"/>
            </a:endParaRPr>
          </a:p>
          <a:p>
            <a:pPr eaLnBrk="1" hangingPunct="1"/>
            <a:r>
              <a:rPr lang="ro-RO" sz="3200" dirty="0" smtClean="0">
                <a:latin typeface="Garamond" pitchFamily="16" charset="0"/>
              </a:rPr>
              <a:t>Capture</a:t>
            </a:r>
            <a:r>
              <a:rPr lang="en-US" sz="3200" dirty="0" smtClean="0">
                <a:latin typeface="Garamond" pitchFamily="16" charset="0"/>
              </a:rPr>
              <a:t> and represent process models using </a:t>
            </a:r>
            <a:r>
              <a:rPr lang="ro-RO" sz="3200" dirty="0" smtClean="0">
                <a:latin typeface="Garamond" pitchFamily="16" charset="0"/>
              </a:rPr>
              <a:t>(semi-)</a:t>
            </a:r>
            <a:r>
              <a:rPr lang="en-US" sz="3200" dirty="0" smtClean="0">
                <a:latin typeface="Garamond" pitchFamily="16" charset="0"/>
              </a:rPr>
              <a:t>formal languages.</a:t>
            </a:r>
          </a:p>
          <a:p>
            <a:pPr eaLnBrk="1" hangingPunct="1"/>
            <a:endParaRPr lang="ro-RO" sz="3200" dirty="0" smtClean="0">
              <a:latin typeface="Garamond" pitchFamily="16" charset="0"/>
            </a:endParaRPr>
          </a:p>
          <a:p>
            <a:pPr eaLnBrk="1" hangingPunct="1"/>
            <a:r>
              <a:rPr lang="ro-RO" sz="3200" dirty="0" smtClean="0">
                <a:latin typeface="Garamond" pitchFamily="16" charset="0"/>
              </a:rPr>
              <a:t>Formalize</a:t>
            </a:r>
            <a:r>
              <a:rPr lang="en-US" sz="3200" dirty="0" smtClean="0">
                <a:latin typeface="Garamond" pitchFamily="16" charset="0"/>
              </a:rPr>
              <a:t> </a:t>
            </a:r>
            <a:r>
              <a:rPr lang="en-US" sz="3200" dirty="0" smtClean="0">
                <a:latin typeface="Garamond" pitchFamily="16" charset="0"/>
              </a:rPr>
              <a:t>business process knowledge and its</a:t>
            </a:r>
            <a:r>
              <a:rPr lang="ro-RO" sz="3200" dirty="0" smtClean="0">
                <a:latin typeface="Garamond" pitchFamily="16" charset="0"/>
              </a:rPr>
              <a:t> </a:t>
            </a:r>
            <a:r>
              <a:rPr lang="en-US" sz="3200" dirty="0" smtClean="0">
                <a:latin typeface="Garamond" pitchFamily="16" charset="0"/>
              </a:rPr>
              <a:t>application for the analysis, </a:t>
            </a:r>
            <a:r>
              <a:rPr lang="ro-RO" sz="3200" dirty="0" smtClean="0">
                <a:latin typeface="Garamond" pitchFamily="16" charset="0"/>
              </a:rPr>
              <a:t>verification of workflows.</a:t>
            </a:r>
          </a:p>
          <a:p>
            <a:pPr eaLnBrk="1" hangingPunct="1"/>
            <a:endParaRPr lang="en-US" sz="3200" dirty="0" smtClean="0">
              <a:latin typeface="Garamond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sz="4000" smtClean="0"/>
              <a:t>Research</a:t>
            </a:r>
            <a:r>
              <a:rPr lang="en-US" sz="4000" smtClean="0"/>
              <a:t> Goals</a:t>
            </a:r>
          </a:p>
        </p:txBody>
      </p:sp>
      <p:pic>
        <p:nvPicPr>
          <p:cNvPr id="7" name="Picture 6" descr="goa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423" y="0"/>
            <a:ext cx="1979578" cy="1979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Garamond" pitchFamily="16" charset="0"/>
              </a:rPr>
              <a:t>D</a:t>
            </a:r>
            <a:r>
              <a:rPr lang="ro-RO" smtClean="0">
                <a:latin typeface="Garamond" pitchFamily="16" charset="0"/>
              </a:rPr>
              <a:t>efi</a:t>
            </a:r>
            <a:r>
              <a:rPr lang="en-US" smtClean="0">
                <a:latin typeface="Garamond" pitchFamily="16" charset="0"/>
              </a:rPr>
              <a:t>ne a process design methodology.</a:t>
            </a:r>
          </a:p>
          <a:p>
            <a:pPr eaLnBrk="1" hangingPunct="1"/>
            <a:endParaRPr lang="ro-RO" smtClean="0">
              <a:latin typeface="Garamond" pitchFamily="16" charset="0"/>
            </a:endParaRPr>
          </a:p>
          <a:p>
            <a:pPr eaLnBrk="1" hangingPunct="1"/>
            <a:r>
              <a:rPr lang="en-US" smtClean="0">
                <a:latin typeface="Garamond" pitchFamily="16" charset="0"/>
              </a:rPr>
              <a:t>De</a:t>
            </a:r>
            <a:r>
              <a:rPr lang="ro-RO" smtClean="0">
                <a:latin typeface="Garamond" pitchFamily="16" charset="0"/>
              </a:rPr>
              <a:t>fi</a:t>
            </a:r>
            <a:r>
              <a:rPr lang="en-US" smtClean="0">
                <a:latin typeface="Garamond" pitchFamily="16" charset="0"/>
              </a:rPr>
              <a:t>ne an appropriate conceptual modeling framework</a:t>
            </a:r>
            <a:r>
              <a:rPr lang="ro-RO" smtClean="0">
                <a:latin typeface="Garamond" pitchFamily="16" charset="0"/>
              </a:rPr>
              <a:t> </a:t>
            </a:r>
            <a:r>
              <a:rPr lang="en-US" smtClean="0">
                <a:latin typeface="Garamond" pitchFamily="16" charset="0"/>
              </a:rPr>
              <a:t>of business processes.</a:t>
            </a:r>
          </a:p>
          <a:p>
            <a:pPr eaLnBrk="1" hangingPunct="1"/>
            <a:endParaRPr lang="ro-RO" smtClean="0">
              <a:latin typeface="Garamond" pitchFamily="16" charset="0"/>
            </a:endParaRPr>
          </a:p>
          <a:p>
            <a:pPr eaLnBrk="1" hangingPunct="1"/>
            <a:r>
              <a:rPr lang="en-US" smtClean="0">
                <a:latin typeface="Garamond" pitchFamily="16" charset="0"/>
              </a:rPr>
              <a:t>De</a:t>
            </a:r>
            <a:r>
              <a:rPr lang="ro-RO" smtClean="0">
                <a:latin typeface="Garamond" pitchFamily="16" charset="0"/>
              </a:rPr>
              <a:t>fi</a:t>
            </a:r>
            <a:r>
              <a:rPr lang="en-US" smtClean="0">
                <a:latin typeface="Garamond" pitchFamily="16" charset="0"/>
              </a:rPr>
              <a:t>ne a suitable declarative modeling language for</a:t>
            </a:r>
            <a:r>
              <a:rPr lang="ro-RO" smtClean="0">
                <a:latin typeface="Garamond" pitchFamily="16" charset="0"/>
              </a:rPr>
              <a:t> </a:t>
            </a:r>
            <a:r>
              <a:rPr lang="en-US" smtClean="0">
                <a:latin typeface="Garamond" pitchFamily="16" charset="0"/>
              </a:rPr>
              <a:t>capturing reusable process knowledge.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Essential Aspects</a:t>
            </a:r>
            <a:r>
              <a:rPr lang="ro-RO" sz="4000" smtClean="0"/>
              <a:t> / Steps</a:t>
            </a:r>
            <a:endParaRPr lang="en-US" sz="4000" smtClean="0"/>
          </a:p>
        </p:txBody>
      </p:sp>
      <p:pic>
        <p:nvPicPr>
          <p:cNvPr id="8198" name="Picture 4" descr="j0301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7913" y="333375"/>
            <a:ext cx="141605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o-RO" i="1" smtClean="0">
                <a:solidFill>
                  <a:srgbClr val="336600"/>
                </a:solidFill>
                <a:latin typeface="Garamond" pitchFamily="16" charset="0"/>
              </a:rPr>
              <a:t>Case processes</a:t>
            </a:r>
            <a:r>
              <a:rPr lang="ro-RO" smtClean="0">
                <a:solidFill>
                  <a:srgbClr val="336600"/>
                </a:solidFill>
                <a:latin typeface="Garamond" pitchFamily="16" charset="0"/>
              </a:rPr>
              <a:t> – </a:t>
            </a:r>
            <a:r>
              <a:rPr lang="en-US" smtClean="0">
                <a:solidFill>
                  <a:srgbClr val="336600"/>
                </a:solidFill>
                <a:latin typeface="Garamond" pitchFamily="16" charset="0"/>
              </a:rPr>
              <a:t>deal with a single</a:t>
            </a:r>
            <a:r>
              <a:rPr lang="ro-RO" smtClean="0">
                <a:solidFill>
                  <a:srgbClr val="336600"/>
                </a:solidFill>
                <a:latin typeface="Garamond" pitchFamily="16" charset="0"/>
              </a:rPr>
              <a:t> </a:t>
            </a:r>
            <a:r>
              <a:rPr lang="en-US" smtClean="0">
                <a:solidFill>
                  <a:srgbClr val="336600"/>
                </a:solidFill>
                <a:latin typeface="Garamond" pitchFamily="16" charset="0"/>
              </a:rPr>
              <a:t>instance of a unit of work</a:t>
            </a:r>
            <a:r>
              <a:rPr lang="ro-RO" smtClean="0">
                <a:solidFill>
                  <a:srgbClr val="336600"/>
                </a:solidFill>
                <a:latin typeface="Garamond" pitchFamily="16" charset="0"/>
              </a:rPr>
              <a:t> =</a:t>
            </a:r>
            <a:r>
              <a:rPr lang="en-US" smtClean="0">
                <a:solidFill>
                  <a:srgbClr val="336600"/>
                </a:solidFill>
                <a:latin typeface="Garamond" pitchFamily="16" charset="0"/>
              </a:rPr>
              <a:t> </a:t>
            </a:r>
            <a:r>
              <a:rPr lang="en-US" i="1" smtClean="0">
                <a:solidFill>
                  <a:srgbClr val="336600"/>
                </a:solidFill>
                <a:latin typeface="Garamond" pitchFamily="16" charset="0"/>
              </a:rPr>
              <a:t>case</a:t>
            </a:r>
            <a:r>
              <a:rPr lang="en-US" smtClean="0">
                <a:solidFill>
                  <a:srgbClr val="336600"/>
                </a:solidFill>
                <a:latin typeface="Garamond" pitchFamily="16" charset="0"/>
              </a:rPr>
              <a:t>.</a:t>
            </a:r>
            <a:endParaRPr lang="ro-RO" smtClean="0">
              <a:solidFill>
                <a:srgbClr val="336600"/>
              </a:solidFill>
              <a:latin typeface="Garamond" pitchFamily="16" charset="0"/>
            </a:endParaRPr>
          </a:p>
          <a:p>
            <a:pPr eaLnBrk="1" hangingPunct="1">
              <a:lnSpc>
                <a:spcPct val="90000"/>
              </a:lnSpc>
            </a:pPr>
            <a:endParaRPr lang="ro-RO" smtClean="0">
              <a:solidFill>
                <a:srgbClr val="336600"/>
              </a:solidFill>
              <a:latin typeface="Garamond" pitchFamily="1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o-RO" i="1" smtClean="0">
                <a:solidFill>
                  <a:srgbClr val="336600"/>
                </a:solidFill>
                <a:latin typeface="Garamond" pitchFamily="16" charset="0"/>
              </a:rPr>
              <a:t>Case management processes</a:t>
            </a:r>
            <a:r>
              <a:rPr lang="ro-RO" smtClean="0">
                <a:solidFill>
                  <a:srgbClr val="336600"/>
                </a:solidFill>
                <a:latin typeface="Garamond" pitchFamily="16" charset="0"/>
              </a:rPr>
              <a:t> – deal </a:t>
            </a:r>
            <a:r>
              <a:rPr lang="en-US" smtClean="0">
                <a:solidFill>
                  <a:srgbClr val="336600"/>
                </a:solidFill>
                <a:latin typeface="Garamond" pitchFamily="16" charset="0"/>
              </a:rPr>
              <a:t>with the management of the </a:t>
            </a:r>
            <a:r>
              <a:rPr lang="ro-RO" i="1" smtClean="0">
                <a:solidFill>
                  <a:srgbClr val="336600"/>
                </a:solidFill>
                <a:latin typeface="Garamond" pitchFamily="16" charset="0"/>
              </a:rPr>
              <a:t>flow</a:t>
            </a:r>
            <a:r>
              <a:rPr lang="en-US" i="1" smtClean="0">
                <a:solidFill>
                  <a:srgbClr val="336600"/>
                </a:solidFill>
                <a:latin typeface="Garamond" pitchFamily="16" charset="0"/>
              </a:rPr>
              <a:t> of</a:t>
            </a:r>
            <a:r>
              <a:rPr lang="ro-RO" i="1" smtClean="0">
                <a:solidFill>
                  <a:srgbClr val="336600"/>
                </a:solidFill>
                <a:latin typeface="Garamond" pitchFamily="16" charset="0"/>
              </a:rPr>
              <a:t> </a:t>
            </a:r>
            <a:r>
              <a:rPr lang="en-US" i="1" smtClean="0">
                <a:solidFill>
                  <a:srgbClr val="336600"/>
                </a:solidFill>
                <a:latin typeface="Garamond" pitchFamily="16" charset="0"/>
              </a:rPr>
              <a:t>cases</a:t>
            </a:r>
            <a:r>
              <a:rPr lang="en-US" smtClean="0">
                <a:solidFill>
                  <a:srgbClr val="336600"/>
                </a:solidFill>
                <a:latin typeface="Garamond" pitchFamily="16" charset="0"/>
              </a:rPr>
              <a:t> associated to a unit of work.</a:t>
            </a:r>
            <a:endParaRPr lang="ro-RO" smtClean="0">
              <a:solidFill>
                <a:srgbClr val="336600"/>
              </a:solidFill>
              <a:latin typeface="Garamond" pitchFamily="16" charset="0"/>
            </a:endParaRPr>
          </a:p>
          <a:p>
            <a:pPr eaLnBrk="1" hangingPunct="1">
              <a:lnSpc>
                <a:spcPct val="90000"/>
              </a:lnSpc>
            </a:pPr>
            <a:endParaRPr lang="ro-RO" smtClean="0">
              <a:latin typeface="Garamond" pitchFamily="1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o-RO" i="1" smtClean="0">
                <a:solidFill>
                  <a:srgbClr val="FF0000"/>
                </a:solidFill>
                <a:latin typeface="Garamond" pitchFamily="16" charset="0"/>
              </a:rPr>
              <a:t>Case strategy processes</a:t>
            </a:r>
            <a:r>
              <a:rPr lang="ro-RO" smtClean="0">
                <a:solidFill>
                  <a:srgbClr val="FF0000"/>
                </a:solidFill>
                <a:latin typeface="Garamond" pitchFamily="16" charset="0"/>
              </a:rPr>
              <a:t> – </a:t>
            </a:r>
            <a:r>
              <a:rPr lang="en-US" smtClean="0">
                <a:solidFill>
                  <a:srgbClr val="FF0000"/>
                </a:solidFill>
                <a:latin typeface="Garamond" pitchFamily="16" charset="0"/>
              </a:rPr>
              <a:t>take</a:t>
            </a:r>
            <a:r>
              <a:rPr lang="ro-RO" smtClean="0">
                <a:solidFill>
                  <a:srgbClr val="FF0000"/>
                </a:solidFill>
                <a:latin typeface="Garamond" pitchFamily="16" charset="0"/>
              </a:rPr>
              <a:t> </a:t>
            </a:r>
            <a:r>
              <a:rPr lang="en-US" i="1" smtClean="0">
                <a:solidFill>
                  <a:srgbClr val="FF0000"/>
                </a:solidFill>
                <a:latin typeface="Garamond" pitchFamily="16" charset="0"/>
              </a:rPr>
              <a:t>a long term view</a:t>
            </a:r>
            <a:r>
              <a:rPr lang="en-US" smtClean="0">
                <a:solidFill>
                  <a:srgbClr val="FF0000"/>
                </a:solidFill>
                <a:latin typeface="Garamond" pitchFamily="16" charset="0"/>
              </a:rPr>
              <a:t> of the organization with a focus on its</a:t>
            </a:r>
            <a:r>
              <a:rPr lang="ro-RO" smtClean="0">
                <a:solidFill>
                  <a:srgbClr val="FF0000"/>
                </a:solidFill>
                <a:latin typeface="Garamond" pitchFamily="16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Garamond" pitchFamily="16" charset="0"/>
              </a:rPr>
              <a:t>case and case management processes.</a:t>
            </a:r>
            <a:endParaRPr lang="ro-RO" smtClean="0">
              <a:solidFill>
                <a:srgbClr val="FF0000"/>
              </a:solidFill>
              <a:latin typeface="Garamond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Types of Processes</a:t>
            </a:r>
          </a:p>
        </p:txBody>
      </p:sp>
      <p:pic>
        <p:nvPicPr>
          <p:cNvPr id="9222" name="Picture 4" descr="MC9004419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0900" y="398463"/>
            <a:ext cx="16002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o-RO" dirty="0" smtClean="0">
                <a:latin typeface="Garamond" pitchFamily="16" charset="0"/>
              </a:rPr>
              <a:t>A lot !</a:t>
            </a:r>
          </a:p>
          <a:p>
            <a:pPr lvl="1" eaLnBrk="1" hangingPunct="1">
              <a:lnSpc>
                <a:spcPct val="90000"/>
              </a:lnSpc>
            </a:pPr>
            <a:r>
              <a:rPr lang="ro-RO" dirty="0" smtClean="0">
                <a:latin typeface="Garamond" pitchFamily="16" charset="0"/>
              </a:rPr>
              <a:t>Methodologies</a:t>
            </a:r>
          </a:p>
          <a:p>
            <a:pPr lvl="1" eaLnBrk="1" hangingPunct="1">
              <a:lnSpc>
                <a:spcPct val="90000"/>
              </a:lnSpc>
            </a:pPr>
            <a:r>
              <a:rPr lang="ro-RO" dirty="0" smtClean="0">
                <a:latin typeface="Garamond" pitchFamily="16" charset="0"/>
              </a:rPr>
              <a:t>Conceptual frameworks</a:t>
            </a:r>
          </a:p>
          <a:p>
            <a:pPr lvl="1" eaLnBrk="1" hangingPunct="1">
              <a:lnSpc>
                <a:spcPct val="90000"/>
              </a:lnSpc>
            </a:pPr>
            <a:r>
              <a:rPr lang="ro-RO" dirty="0" smtClean="0">
                <a:latin typeface="Garamond" pitchFamily="16" charset="0"/>
              </a:rPr>
              <a:t>Modeling languages</a:t>
            </a:r>
          </a:p>
          <a:p>
            <a:pPr lvl="1" eaLnBrk="1" hangingPunct="1">
              <a:lnSpc>
                <a:spcPct val="90000"/>
              </a:lnSpc>
            </a:pPr>
            <a:endParaRPr lang="ro-RO" dirty="0" smtClean="0">
              <a:latin typeface="Garamond" pitchFamily="1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o-RO" dirty="0" smtClean="0">
                <a:latin typeface="Garamond" pitchFamily="16" charset="0"/>
              </a:rPr>
              <a:t>Our work is mainly influenced by:</a:t>
            </a:r>
          </a:p>
          <a:p>
            <a:pPr lvl="1" eaLnBrk="1" hangingPunct="1">
              <a:lnSpc>
                <a:spcPct val="90000"/>
              </a:lnSpc>
            </a:pPr>
            <a:r>
              <a:rPr lang="ro-RO" dirty="0" smtClean="0">
                <a:latin typeface="Garamond" pitchFamily="16" charset="0"/>
              </a:rPr>
              <a:t>RIVA methodology and Role Activity Diagrams conceptual framework (Ould, 2005)</a:t>
            </a:r>
          </a:p>
          <a:p>
            <a:pPr lvl="1" eaLnBrk="1" hangingPunct="1">
              <a:lnSpc>
                <a:spcPct val="90000"/>
              </a:lnSpc>
            </a:pPr>
            <a:r>
              <a:rPr lang="ro-RO" dirty="0" smtClean="0">
                <a:latin typeface="Garamond" pitchFamily="16" charset="0"/>
              </a:rPr>
              <a:t>FOL-based lightweight business process modeling (Chen-Burger &amp; Robertson, 2005)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sz="4000" smtClean="0"/>
              <a:t>Related Works</a:t>
            </a:r>
            <a:endParaRPr lang="en-US" sz="4000" smtClean="0"/>
          </a:p>
        </p:txBody>
      </p:sp>
      <p:pic>
        <p:nvPicPr>
          <p:cNvPr id="7" name="Picture 6" descr="related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8571" y="215856"/>
            <a:ext cx="2738475" cy="182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Garamond" pitchFamily="16" charset="0"/>
              </a:rPr>
              <a:t>Identify the essential and designed entities that represent the business of the organization</a:t>
            </a:r>
            <a:r>
              <a:rPr lang="ro-RO" dirty="0" smtClean="0">
                <a:latin typeface="Garamond" pitchFamily="16" charset="0"/>
              </a:rPr>
              <a:t> 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 </a:t>
            </a:r>
            <a:r>
              <a:rPr lang="en-US" i="1" dirty="0" smtClean="0">
                <a:latin typeface="Garamond" pitchFamily="16" charset="0"/>
                <a:sym typeface="Symbol" pitchFamily="16" charset="2"/>
              </a:rPr>
              <a:t>types of documents</a:t>
            </a:r>
            <a:r>
              <a:rPr lang="ro-RO" i="1" dirty="0" smtClean="0">
                <a:latin typeface="Garamond" pitchFamily="16" charset="0"/>
                <a:sym typeface="Symbol" pitchFamily="16" charset="2"/>
              </a:rPr>
              <a:t> </a:t>
            </a:r>
            <a:r>
              <a:rPr lang="en-US" i="1" dirty="0" smtClean="0">
                <a:latin typeface="Garamond" pitchFamily="16" charset="0"/>
                <a:sym typeface="Symbol" pitchFamily="16" charset="2"/>
              </a:rPr>
              <a:t>that are circulated in the university</a:t>
            </a:r>
            <a:r>
              <a:rPr lang="en-US" dirty="0" smtClean="0">
                <a:latin typeface="Garamond" pitchFamily="16" charset="0"/>
                <a:sym typeface="Symbol" pitchFamily="16" charset="2"/>
              </a:rPr>
              <a:t>.</a:t>
            </a:r>
            <a:endParaRPr lang="ro-RO" dirty="0" smtClean="0">
              <a:latin typeface="Garamond" pitchFamily="1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Garamond" pitchFamily="16" charset="0"/>
              </a:rPr>
              <a:t>Decide what business entities represent units of work</a:t>
            </a:r>
            <a:r>
              <a:rPr lang="ro-RO" dirty="0" smtClean="0">
                <a:latin typeface="Garamond" pitchFamily="16" charset="0"/>
              </a:rPr>
              <a:t> </a:t>
            </a:r>
            <a:r>
              <a:rPr lang="en-US" dirty="0" smtClean="0">
                <a:latin typeface="Garamond" pitchFamily="16" charset="0"/>
              </a:rPr>
              <a:t>for the organization</a:t>
            </a:r>
            <a:r>
              <a:rPr lang="ro-RO" dirty="0" smtClean="0">
                <a:latin typeface="Garamond" pitchFamily="16" charset="0"/>
              </a:rPr>
              <a:t> 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 </a:t>
            </a:r>
            <a:r>
              <a:rPr lang="en-US" i="1" dirty="0" smtClean="0">
                <a:latin typeface="Garamond" pitchFamily="16" charset="0"/>
                <a:sym typeface="Symbol" pitchFamily="16" charset="2"/>
              </a:rPr>
              <a:t>set of case and case management processes</a:t>
            </a:r>
            <a:r>
              <a:rPr lang="en-US" dirty="0" smtClean="0">
                <a:latin typeface="Garamond" pitchFamily="16" charset="0"/>
                <a:sym typeface="Symbol" pitchFamily="16" charset="2"/>
              </a:rPr>
              <a:t>.</a:t>
            </a:r>
            <a:endParaRPr lang="ro-RO" dirty="0" smtClean="0">
              <a:latin typeface="Garamond" pitchFamily="16" charset="0"/>
              <a:sym typeface="Symbol" pitchFamily="16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ro-RO" dirty="0" smtClean="0">
                <a:latin typeface="Garamond" pitchFamily="16" charset="0"/>
              </a:rPr>
              <a:t>Defi</a:t>
            </a:r>
            <a:r>
              <a:rPr lang="en-US" dirty="0" smtClean="0">
                <a:latin typeface="Garamond" pitchFamily="16" charset="0"/>
              </a:rPr>
              <a:t>ne the dynamic relationships between units of work</a:t>
            </a:r>
            <a:r>
              <a:rPr lang="ro-RO" dirty="0" smtClean="0">
                <a:latin typeface="Garamond" pitchFamily="16" charset="0"/>
              </a:rPr>
              <a:t> 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 </a:t>
            </a:r>
            <a:r>
              <a:rPr lang="en-US" i="1" dirty="0" smtClean="0">
                <a:latin typeface="Garamond" pitchFamily="16" charset="0"/>
                <a:sym typeface="Symbol" pitchFamily="16" charset="2"/>
              </a:rPr>
              <a:t>process </a:t>
            </a:r>
            <a:r>
              <a:rPr lang="ro-RO" i="1" dirty="0" smtClean="0">
                <a:latin typeface="Garamond" pitchFamily="16" charset="0"/>
                <a:sym typeface="Symbol" pitchFamily="16" charset="2"/>
              </a:rPr>
              <a:t>architecture</a:t>
            </a:r>
            <a:r>
              <a:rPr lang="en-US" dirty="0" smtClean="0">
                <a:latin typeface="Garamond" pitchFamily="16" charset="0"/>
                <a:sym typeface="Symbol" pitchFamily="16" charset="2"/>
              </a:rPr>
              <a:t>.</a:t>
            </a:r>
            <a:endParaRPr lang="ro-RO" dirty="0" smtClean="0">
              <a:latin typeface="Garamond" pitchFamily="1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o-RO" dirty="0" smtClean="0">
                <a:latin typeface="Garamond" pitchFamily="16" charset="0"/>
              </a:rPr>
              <a:t>Refi</a:t>
            </a:r>
            <a:r>
              <a:rPr lang="en-US" dirty="0" smtClean="0">
                <a:latin typeface="Garamond" pitchFamily="16" charset="0"/>
              </a:rPr>
              <a:t>ne the dynamics of each unit of work</a:t>
            </a:r>
            <a:r>
              <a:rPr lang="ro-RO" dirty="0" smtClean="0">
                <a:latin typeface="Garamond" pitchFamily="16" charset="0"/>
              </a:rPr>
              <a:t> 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 </a:t>
            </a:r>
            <a:r>
              <a:rPr lang="en-US" i="1" dirty="0" smtClean="0">
                <a:latin typeface="Garamond" pitchFamily="16" charset="0"/>
                <a:sym typeface="Symbol" pitchFamily="16" charset="2"/>
              </a:rPr>
              <a:t>detailed models of each unit of</a:t>
            </a:r>
            <a:r>
              <a:rPr lang="ro-RO" i="1" dirty="0" smtClean="0">
                <a:latin typeface="Garamond" pitchFamily="16" charset="0"/>
                <a:sym typeface="Symbol" pitchFamily="16" charset="2"/>
              </a:rPr>
              <a:t> </a:t>
            </a:r>
            <a:r>
              <a:rPr lang="en-US" i="1" dirty="0" smtClean="0">
                <a:latin typeface="Garamond" pitchFamily="16" charset="0"/>
                <a:sym typeface="Symbol" pitchFamily="16" charset="2"/>
              </a:rPr>
              <a:t>work</a:t>
            </a:r>
            <a:r>
              <a:rPr lang="ro-RO" i="1" dirty="0" smtClean="0">
                <a:latin typeface="Garamond" pitchFamily="16" charset="0"/>
                <a:sym typeface="Symbol" pitchFamily="16" charset="2"/>
              </a:rPr>
              <a:t> + organizational roles</a:t>
            </a:r>
            <a:r>
              <a:rPr lang="ro-RO" dirty="0" smtClean="0">
                <a:latin typeface="Garamond" pitchFamily="16" charset="0"/>
                <a:sym typeface="Symbol" pitchFamily="16" charset="2"/>
              </a:rPr>
              <a:t>.</a:t>
            </a:r>
            <a:endParaRPr lang="ro-RO" dirty="0" smtClean="0">
              <a:latin typeface="Garamond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15th Workshop on Software Engineering Education, Bohinj, Slovenia, August 23-30, 2015</a:t>
            </a:r>
            <a:endParaRPr lang="en-US" alt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Project Methodology</a:t>
            </a:r>
          </a:p>
        </p:txBody>
      </p:sp>
      <p:pic>
        <p:nvPicPr>
          <p:cNvPr id="11270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7625" y="309563"/>
            <a:ext cx="2446338" cy="125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3647</TotalTime>
  <Words>1327</Words>
  <Application>Microsoft Office PowerPoint</Application>
  <PresentationFormat>On-screen Show (4:3)</PresentationFormat>
  <Paragraphs>156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The DocSys project:  Modeling Document Circulation Workflows at the University of Craiova</vt:lpstr>
      <vt:lpstr>Talk Outline</vt:lpstr>
      <vt:lpstr>Project Background</vt:lpstr>
      <vt:lpstr>Project Goals</vt:lpstr>
      <vt:lpstr>Research Goals</vt:lpstr>
      <vt:lpstr>Essential Aspects / Steps</vt:lpstr>
      <vt:lpstr>Types of Processes</vt:lpstr>
      <vt:lpstr>Related Works</vt:lpstr>
      <vt:lpstr>Project Methodology</vt:lpstr>
      <vt:lpstr>Role Activity Diagrams</vt:lpstr>
      <vt:lpstr>DocSys Conceptual Framework</vt:lpstr>
      <vt:lpstr>RAD Conceptual Model</vt:lpstr>
      <vt:lpstr>RAD Actors and Resources</vt:lpstr>
      <vt:lpstr>Capturing Process Models Using FOL</vt:lpstr>
      <vt:lpstr>Current Status</vt:lpstr>
      <vt:lpstr>Example</vt:lpstr>
      <vt:lpstr>Some Figures</vt:lpstr>
      <vt:lpstr>Verification &amp; Validation</vt:lpstr>
      <vt:lpstr>Verification Rules</vt:lpstr>
      <vt:lpstr>Example</vt:lpstr>
      <vt:lpstr>Conclusions</vt:lpstr>
      <vt:lpstr>Slide 22</vt:lpstr>
    </vt:vector>
  </TitlesOfParts>
  <Company>Research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at the ACE Faculty in Craiova. Teaching Experience and the Connection between Course Outcomes and Regional IT Industry Expectations</dc:title>
  <dc:creator>Costin</dc:creator>
  <cp:lastModifiedBy>Amelia Badica</cp:lastModifiedBy>
  <cp:revision>310</cp:revision>
  <dcterms:created xsi:type="dcterms:W3CDTF">2012-08-31T07:31:23Z</dcterms:created>
  <dcterms:modified xsi:type="dcterms:W3CDTF">2015-08-25T17:20:43Z</dcterms:modified>
</cp:coreProperties>
</file>